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3" d="100"/>
          <a:sy n="103" d="100"/>
        </p:scale>
        <p:origin x="12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6226F-F3BA-8ACA-D264-754BFA1891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E0DD27-8D1E-6546-C648-C437ACFA62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4606635-9329-5112-B425-B1BFCEE87C3E}"/>
              </a:ext>
            </a:extLst>
          </p:cNvPr>
          <p:cNvSpPr>
            <a:spLocks noGrp="1"/>
          </p:cNvSpPr>
          <p:nvPr>
            <p:ph type="dt" sz="half" idx="10"/>
          </p:nvPr>
        </p:nvSpPr>
        <p:spPr/>
        <p:txBody>
          <a:bodyPr/>
          <a:lstStyle/>
          <a:p>
            <a:fld id="{DC04DB4F-6AD1-4315-8E57-02918AD1E64C}" type="datetimeFigureOut">
              <a:rPr lang="en-GB" smtClean="0"/>
              <a:t>22/02/2024</a:t>
            </a:fld>
            <a:endParaRPr lang="en-GB"/>
          </a:p>
        </p:txBody>
      </p:sp>
      <p:sp>
        <p:nvSpPr>
          <p:cNvPr id="5" name="Footer Placeholder 4">
            <a:extLst>
              <a:ext uri="{FF2B5EF4-FFF2-40B4-BE49-F238E27FC236}">
                <a16:creationId xmlns:a16="http://schemas.microsoft.com/office/drawing/2014/main" id="{BD8931C8-DE96-A80F-AB57-6F3D68F113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C2973C-05FA-79F1-8D70-291C42C832F2}"/>
              </a:ext>
            </a:extLst>
          </p:cNvPr>
          <p:cNvSpPr>
            <a:spLocks noGrp="1"/>
          </p:cNvSpPr>
          <p:nvPr>
            <p:ph type="sldNum" sz="quarter" idx="12"/>
          </p:nvPr>
        </p:nvSpPr>
        <p:spPr/>
        <p:txBody>
          <a:bodyPr/>
          <a:lstStyle/>
          <a:p>
            <a:fld id="{473B9871-9EF1-4C19-9D97-1A0912944A0A}" type="slidenum">
              <a:rPr lang="en-GB" smtClean="0"/>
              <a:t>‹#›</a:t>
            </a:fld>
            <a:endParaRPr lang="en-GB"/>
          </a:p>
        </p:txBody>
      </p:sp>
    </p:spTree>
    <p:extLst>
      <p:ext uri="{BB962C8B-B14F-4D97-AF65-F5344CB8AC3E}">
        <p14:creationId xmlns:p14="http://schemas.microsoft.com/office/powerpoint/2010/main" val="2592515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6257-9CFA-3570-3F7E-6463B5AF85B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5BC88E9-6A1D-EDFC-CF71-1FAD156364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24AE3F-7332-386B-7CEB-A61A7E5F3318}"/>
              </a:ext>
            </a:extLst>
          </p:cNvPr>
          <p:cNvSpPr>
            <a:spLocks noGrp="1"/>
          </p:cNvSpPr>
          <p:nvPr>
            <p:ph type="dt" sz="half" idx="10"/>
          </p:nvPr>
        </p:nvSpPr>
        <p:spPr/>
        <p:txBody>
          <a:bodyPr/>
          <a:lstStyle/>
          <a:p>
            <a:fld id="{DC04DB4F-6AD1-4315-8E57-02918AD1E64C}" type="datetimeFigureOut">
              <a:rPr lang="en-GB" smtClean="0"/>
              <a:t>22/02/2024</a:t>
            </a:fld>
            <a:endParaRPr lang="en-GB"/>
          </a:p>
        </p:txBody>
      </p:sp>
      <p:sp>
        <p:nvSpPr>
          <p:cNvPr id="5" name="Footer Placeholder 4">
            <a:extLst>
              <a:ext uri="{FF2B5EF4-FFF2-40B4-BE49-F238E27FC236}">
                <a16:creationId xmlns:a16="http://schemas.microsoft.com/office/drawing/2014/main" id="{2085ADEF-EB37-FD37-FA02-138B5DCC93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6F5063-A5E3-9197-2842-620C468E8AFA}"/>
              </a:ext>
            </a:extLst>
          </p:cNvPr>
          <p:cNvSpPr>
            <a:spLocks noGrp="1"/>
          </p:cNvSpPr>
          <p:nvPr>
            <p:ph type="sldNum" sz="quarter" idx="12"/>
          </p:nvPr>
        </p:nvSpPr>
        <p:spPr/>
        <p:txBody>
          <a:bodyPr/>
          <a:lstStyle/>
          <a:p>
            <a:fld id="{473B9871-9EF1-4C19-9D97-1A0912944A0A}" type="slidenum">
              <a:rPr lang="en-GB" smtClean="0"/>
              <a:t>‹#›</a:t>
            </a:fld>
            <a:endParaRPr lang="en-GB"/>
          </a:p>
        </p:txBody>
      </p:sp>
    </p:spTree>
    <p:extLst>
      <p:ext uri="{BB962C8B-B14F-4D97-AF65-F5344CB8AC3E}">
        <p14:creationId xmlns:p14="http://schemas.microsoft.com/office/powerpoint/2010/main" val="326377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457546-0F0E-F397-551C-788533E951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86D9625-C06C-099E-D7B8-60AFF020A1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C1756F-496D-82C5-9DD2-5ECEE5EE3EF0}"/>
              </a:ext>
            </a:extLst>
          </p:cNvPr>
          <p:cNvSpPr>
            <a:spLocks noGrp="1"/>
          </p:cNvSpPr>
          <p:nvPr>
            <p:ph type="dt" sz="half" idx="10"/>
          </p:nvPr>
        </p:nvSpPr>
        <p:spPr/>
        <p:txBody>
          <a:bodyPr/>
          <a:lstStyle/>
          <a:p>
            <a:fld id="{DC04DB4F-6AD1-4315-8E57-02918AD1E64C}" type="datetimeFigureOut">
              <a:rPr lang="en-GB" smtClean="0"/>
              <a:t>22/02/2024</a:t>
            </a:fld>
            <a:endParaRPr lang="en-GB"/>
          </a:p>
        </p:txBody>
      </p:sp>
      <p:sp>
        <p:nvSpPr>
          <p:cNvPr id="5" name="Footer Placeholder 4">
            <a:extLst>
              <a:ext uri="{FF2B5EF4-FFF2-40B4-BE49-F238E27FC236}">
                <a16:creationId xmlns:a16="http://schemas.microsoft.com/office/drawing/2014/main" id="{17C1597C-366A-00DA-9944-E8DB0C0DB2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573407-C227-5E14-098D-75A85273F299}"/>
              </a:ext>
            </a:extLst>
          </p:cNvPr>
          <p:cNvSpPr>
            <a:spLocks noGrp="1"/>
          </p:cNvSpPr>
          <p:nvPr>
            <p:ph type="sldNum" sz="quarter" idx="12"/>
          </p:nvPr>
        </p:nvSpPr>
        <p:spPr/>
        <p:txBody>
          <a:bodyPr/>
          <a:lstStyle/>
          <a:p>
            <a:fld id="{473B9871-9EF1-4C19-9D97-1A0912944A0A}" type="slidenum">
              <a:rPr lang="en-GB" smtClean="0"/>
              <a:t>‹#›</a:t>
            </a:fld>
            <a:endParaRPr lang="en-GB"/>
          </a:p>
        </p:txBody>
      </p:sp>
    </p:spTree>
    <p:extLst>
      <p:ext uri="{BB962C8B-B14F-4D97-AF65-F5344CB8AC3E}">
        <p14:creationId xmlns:p14="http://schemas.microsoft.com/office/powerpoint/2010/main" val="2707192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8533-F95C-F847-7605-E8D21A22F9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5F0CA9A-756E-0490-591B-8FCBB27731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5832AE-AEE4-1C60-FE30-69FD32D776A8}"/>
              </a:ext>
            </a:extLst>
          </p:cNvPr>
          <p:cNvSpPr>
            <a:spLocks noGrp="1"/>
          </p:cNvSpPr>
          <p:nvPr>
            <p:ph type="dt" sz="half" idx="10"/>
          </p:nvPr>
        </p:nvSpPr>
        <p:spPr/>
        <p:txBody>
          <a:bodyPr/>
          <a:lstStyle/>
          <a:p>
            <a:fld id="{DC04DB4F-6AD1-4315-8E57-02918AD1E64C}" type="datetimeFigureOut">
              <a:rPr lang="en-GB" smtClean="0"/>
              <a:t>22/02/2024</a:t>
            </a:fld>
            <a:endParaRPr lang="en-GB"/>
          </a:p>
        </p:txBody>
      </p:sp>
      <p:sp>
        <p:nvSpPr>
          <p:cNvPr id="5" name="Footer Placeholder 4">
            <a:extLst>
              <a:ext uri="{FF2B5EF4-FFF2-40B4-BE49-F238E27FC236}">
                <a16:creationId xmlns:a16="http://schemas.microsoft.com/office/drawing/2014/main" id="{75E15F1D-D076-B2D0-8E86-55FA2F510F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245E53-9FD0-387E-5774-090B1AC82467}"/>
              </a:ext>
            </a:extLst>
          </p:cNvPr>
          <p:cNvSpPr>
            <a:spLocks noGrp="1"/>
          </p:cNvSpPr>
          <p:nvPr>
            <p:ph type="sldNum" sz="quarter" idx="12"/>
          </p:nvPr>
        </p:nvSpPr>
        <p:spPr/>
        <p:txBody>
          <a:bodyPr/>
          <a:lstStyle/>
          <a:p>
            <a:fld id="{473B9871-9EF1-4C19-9D97-1A0912944A0A}" type="slidenum">
              <a:rPr lang="en-GB" smtClean="0"/>
              <a:t>‹#›</a:t>
            </a:fld>
            <a:endParaRPr lang="en-GB"/>
          </a:p>
        </p:txBody>
      </p:sp>
    </p:spTree>
    <p:extLst>
      <p:ext uri="{BB962C8B-B14F-4D97-AF65-F5344CB8AC3E}">
        <p14:creationId xmlns:p14="http://schemas.microsoft.com/office/powerpoint/2010/main" val="4082394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C9EA6-F6F6-C1AB-B53B-A55C980364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C505D28-1AB1-41A6-A948-2B0926661F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B33366-1058-A530-70E9-EA5541FF27A8}"/>
              </a:ext>
            </a:extLst>
          </p:cNvPr>
          <p:cNvSpPr>
            <a:spLocks noGrp="1"/>
          </p:cNvSpPr>
          <p:nvPr>
            <p:ph type="dt" sz="half" idx="10"/>
          </p:nvPr>
        </p:nvSpPr>
        <p:spPr/>
        <p:txBody>
          <a:bodyPr/>
          <a:lstStyle/>
          <a:p>
            <a:fld id="{DC04DB4F-6AD1-4315-8E57-02918AD1E64C}" type="datetimeFigureOut">
              <a:rPr lang="en-GB" smtClean="0"/>
              <a:t>22/02/2024</a:t>
            </a:fld>
            <a:endParaRPr lang="en-GB"/>
          </a:p>
        </p:txBody>
      </p:sp>
      <p:sp>
        <p:nvSpPr>
          <p:cNvPr id="5" name="Footer Placeholder 4">
            <a:extLst>
              <a:ext uri="{FF2B5EF4-FFF2-40B4-BE49-F238E27FC236}">
                <a16:creationId xmlns:a16="http://schemas.microsoft.com/office/drawing/2014/main" id="{024B9CFB-9F10-A1AF-8A19-E873C86F7C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0FE611-5027-23B0-6AC9-91AE76DBA5F0}"/>
              </a:ext>
            </a:extLst>
          </p:cNvPr>
          <p:cNvSpPr>
            <a:spLocks noGrp="1"/>
          </p:cNvSpPr>
          <p:nvPr>
            <p:ph type="sldNum" sz="quarter" idx="12"/>
          </p:nvPr>
        </p:nvSpPr>
        <p:spPr/>
        <p:txBody>
          <a:bodyPr/>
          <a:lstStyle/>
          <a:p>
            <a:fld id="{473B9871-9EF1-4C19-9D97-1A0912944A0A}" type="slidenum">
              <a:rPr lang="en-GB" smtClean="0"/>
              <a:t>‹#›</a:t>
            </a:fld>
            <a:endParaRPr lang="en-GB"/>
          </a:p>
        </p:txBody>
      </p:sp>
    </p:spTree>
    <p:extLst>
      <p:ext uri="{BB962C8B-B14F-4D97-AF65-F5344CB8AC3E}">
        <p14:creationId xmlns:p14="http://schemas.microsoft.com/office/powerpoint/2010/main" val="416874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E1F3-129D-2036-DCCB-ED4036AE7E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C839F5E-0415-D0C6-AE73-70684C791B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A492FE7-8FF9-A442-BF7B-E3E24F307C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2A24889-9BE2-7D21-0F14-71E1F900BD3C}"/>
              </a:ext>
            </a:extLst>
          </p:cNvPr>
          <p:cNvSpPr>
            <a:spLocks noGrp="1"/>
          </p:cNvSpPr>
          <p:nvPr>
            <p:ph type="dt" sz="half" idx="10"/>
          </p:nvPr>
        </p:nvSpPr>
        <p:spPr/>
        <p:txBody>
          <a:bodyPr/>
          <a:lstStyle/>
          <a:p>
            <a:fld id="{DC04DB4F-6AD1-4315-8E57-02918AD1E64C}" type="datetimeFigureOut">
              <a:rPr lang="en-GB" smtClean="0"/>
              <a:t>22/02/2024</a:t>
            </a:fld>
            <a:endParaRPr lang="en-GB"/>
          </a:p>
        </p:txBody>
      </p:sp>
      <p:sp>
        <p:nvSpPr>
          <p:cNvPr id="6" name="Footer Placeholder 5">
            <a:extLst>
              <a:ext uri="{FF2B5EF4-FFF2-40B4-BE49-F238E27FC236}">
                <a16:creationId xmlns:a16="http://schemas.microsoft.com/office/drawing/2014/main" id="{DB1BEE11-1000-875B-33C1-0098E85B7F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4D0C72-3BCB-D205-8BCF-48A5B44604C4}"/>
              </a:ext>
            </a:extLst>
          </p:cNvPr>
          <p:cNvSpPr>
            <a:spLocks noGrp="1"/>
          </p:cNvSpPr>
          <p:nvPr>
            <p:ph type="sldNum" sz="quarter" idx="12"/>
          </p:nvPr>
        </p:nvSpPr>
        <p:spPr/>
        <p:txBody>
          <a:bodyPr/>
          <a:lstStyle/>
          <a:p>
            <a:fld id="{473B9871-9EF1-4C19-9D97-1A0912944A0A}" type="slidenum">
              <a:rPr lang="en-GB" smtClean="0"/>
              <a:t>‹#›</a:t>
            </a:fld>
            <a:endParaRPr lang="en-GB"/>
          </a:p>
        </p:txBody>
      </p:sp>
    </p:spTree>
    <p:extLst>
      <p:ext uri="{BB962C8B-B14F-4D97-AF65-F5344CB8AC3E}">
        <p14:creationId xmlns:p14="http://schemas.microsoft.com/office/powerpoint/2010/main" val="249602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77CC-4575-34C0-80A9-C39AD2D7682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A5299D-61FC-1E96-4948-0CD953B426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8BFD0F-E1CD-9440-50CF-23931C4E14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036D5EE-929D-7E3B-7829-B10C837451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834CEE-A701-7586-6FAC-A3BECFF91F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863F0CC-976B-FC2A-1D16-464C00D84AF3}"/>
              </a:ext>
            </a:extLst>
          </p:cNvPr>
          <p:cNvSpPr>
            <a:spLocks noGrp="1"/>
          </p:cNvSpPr>
          <p:nvPr>
            <p:ph type="dt" sz="half" idx="10"/>
          </p:nvPr>
        </p:nvSpPr>
        <p:spPr/>
        <p:txBody>
          <a:bodyPr/>
          <a:lstStyle/>
          <a:p>
            <a:fld id="{DC04DB4F-6AD1-4315-8E57-02918AD1E64C}" type="datetimeFigureOut">
              <a:rPr lang="en-GB" smtClean="0"/>
              <a:t>22/02/2024</a:t>
            </a:fld>
            <a:endParaRPr lang="en-GB"/>
          </a:p>
        </p:txBody>
      </p:sp>
      <p:sp>
        <p:nvSpPr>
          <p:cNvPr id="8" name="Footer Placeholder 7">
            <a:extLst>
              <a:ext uri="{FF2B5EF4-FFF2-40B4-BE49-F238E27FC236}">
                <a16:creationId xmlns:a16="http://schemas.microsoft.com/office/drawing/2014/main" id="{F78B2EE9-310A-67BB-438A-B5FBB790E4D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0F3F86-5EA2-4C9C-E4E1-05170CB0B8A6}"/>
              </a:ext>
            </a:extLst>
          </p:cNvPr>
          <p:cNvSpPr>
            <a:spLocks noGrp="1"/>
          </p:cNvSpPr>
          <p:nvPr>
            <p:ph type="sldNum" sz="quarter" idx="12"/>
          </p:nvPr>
        </p:nvSpPr>
        <p:spPr/>
        <p:txBody>
          <a:bodyPr/>
          <a:lstStyle/>
          <a:p>
            <a:fld id="{473B9871-9EF1-4C19-9D97-1A0912944A0A}" type="slidenum">
              <a:rPr lang="en-GB" smtClean="0"/>
              <a:t>‹#›</a:t>
            </a:fld>
            <a:endParaRPr lang="en-GB"/>
          </a:p>
        </p:txBody>
      </p:sp>
    </p:spTree>
    <p:extLst>
      <p:ext uri="{BB962C8B-B14F-4D97-AF65-F5344CB8AC3E}">
        <p14:creationId xmlns:p14="http://schemas.microsoft.com/office/powerpoint/2010/main" val="92673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795D-EDEA-0D6D-94DC-2C14CEC1AA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70B3498-FD50-78DD-F12C-2859BC5073F8}"/>
              </a:ext>
            </a:extLst>
          </p:cNvPr>
          <p:cNvSpPr>
            <a:spLocks noGrp="1"/>
          </p:cNvSpPr>
          <p:nvPr>
            <p:ph type="dt" sz="half" idx="10"/>
          </p:nvPr>
        </p:nvSpPr>
        <p:spPr/>
        <p:txBody>
          <a:bodyPr/>
          <a:lstStyle/>
          <a:p>
            <a:fld id="{DC04DB4F-6AD1-4315-8E57-02918AD1E64C}" type="datetimeFigureOut">
              <a:rPr lang="en-GB" smtClean="0"/>
              <a:t>22/02/2024</a:t>
            </a:fld>
            <a:endParaRPr lang="en-GB"/>
          </a:p>
        </p:txBody>
      </p:sp>
      <p:sp>
        <p:nvSpPr>
          <p:cNvPr id="4" name="Footer Placeholder 3">
            <a:extLst>
              <a:ext uri="{FF2B5EF4-FFF2-40B4-BE49-F238E27FC236}">
                <a16:creationId xmlns:a16="http://schemas.microsoft.com/office/drawing/2014/main" id="{58004B94-A704-C79C-71A1-27B58C248E6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F50D590-80E3-E72A-CAA0-D8F26E709767}"/>
              </a:ext>
            </a:extLst>
          </p:cNvPr>
          <p:cNvSpPr>
            <a:spLocks noGrp="1"/>
          </p:cNvSpPr>
          <p:nvPr>
            <p:ph type="sldNum" sz="quarter" idx="12"/>
          </p:nvPr>
        </p:nvSpPr>
        <p:spPr/>
        <p:txBody>
          <a:bodyPr/>
          <a:lstStyle/>
          <a:p>
            <a:fld id="{473B9871-9EF1-4C19-9D97-1A0912944A0A}" type="slidenum">
              <a:rPr lang="en-GB" smtClean="0"/>
              <a:t>‹#›</a:t>
            </a:fld>
            <a:endParaRPr lang="en-GB"/>
          </a:p>
        </p:txBody>
      </p:sp>
    </p:spTree>
    <p:extLst>
      <p:ext uri="{BB962C8B-B14F-4D97-AF65-F5344CB8AC3E}">
        <p14:creationId xmlns:p14="http://schemas.microsoft.com/office/powerpoint/2010/main" val="3266165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DDE705-B299-F56E-BD6C-E5E37B7BC109}"/>
              </a:ext>
            </a:extLst>
          </p:cNvPr>
          <p:cNvSpPr>
            <a:spLocks noGrp="1"/>
          </p:cNvSpPr>
          <p:nvPr>
            <p:ph type="dt" sz="half" idx="10"/>
          </p:nvPr>
        </p:nvSpPr>
        <p:spPr/>
        <p:txBody>
          <a:bodyPr/>
          <a:lstStyle/>
          <a:p>
            <a:fld id="{DC04DB4F-6AD1-4315-8E57-02918AD1E64C}" type="datetimeFigureOut">
              <a:rPr lang="en-GB" smtClean="0"/>
              <a:t>22/02/2024</a:t>
            </a:fld>
            <a:endParaRPr lang="en-GB"/>
          </a:p>
        </p:txBody>
      </p:sp>
      <p:sp>
        <p:nvSpPr>
          <p:cNvPr id="3" name="Footer Placeholder 2">
            <a:extLst>
              <a:ext uri="{FF2B5EF4-FFF2-40B4-BE49-F238E27FC236}">
                <a16:creationId xmlns:a16="http://schemas.microsoft.com/office/drawing/2014/main" id="{403C7F53-19D2-6331-9AED-D173B361EF1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8D8360D-0404-33F2-F564-B69E135F2203}"/>
              </a:ext>
            </a:extLst>
          </p:cNvPr>
          <p:cNvSpPr>
            <a:spLocks noGrp="1"/>
          </p:cNvSpPr>
          <p:nvPr>
            <p:ph type="sldNum" sz="quarter" idx="12"/>
          </p:nvPr>
        </p:nvSpPr>
        <p:spPr/>
        <p:txBody>
          <a:bodyPr/>
          <a:lstStyle/>
          <a:p>
            <a:fld id="{473B9871-9EF1-4C19-9D97-1A0912944A0A}" type="slidenum">
              <a:rPr lang="en-GB" smtClean="0"/>
              <a:t>‹#›</a:t>
            </a:fld>
            <a:endParaRPr lang="en-GB"/>
          </a:p>
        </p:txBody>
      </p:sp>
    </p:spTree>
    <p:extLst>
      <p:ext uri="{BB962C8B-B14F-4D97-AF65-F5344CB8AC3E}">
        <p14:creationId xmlns:p14="http://schemas.microsoft.com/office/powerpoint/2010/main" val="1863294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11812-4FC9-2A0A-2962-7814420ED1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53AA362-2854-C872-25B5-1914532CE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A7C53EE-E755-F6E3-5AE0-8568E63E8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85AA48-F601-CF27-D448-2A825F068D44}"/>
              </a:ext>
            </a:extLst>
          </p:cNvPr>
          <p:cNvSpPr>
            <a:spLocks noGrp="1"/>
          </p:cNvSpPr>
          <p:nvPr>
            <p:ph type="dt" sz="half" idx="10"/>
          </p:nvPr>
        </p:nvSpPr>
        <p:spPr/>
        <p:txBody>
          <a:bodyPr/>
          <a:lstStyle/>
          <a:p>
            <a:fld id="{DC04DB4F-6AD1-4315-8E57-02918AD1E64C}" type="datetimeFigureOut">
              <a:rPr lang="en-GB" smtClean="0"/>
              <a:t>22/02/2024</a:t>
            </a:fld>
            <a:endParaRPr lang="en-GB"/>
          </a:p>
        </p:txBody>
      </p:sp>
      <p:sp>
        <p:nvSpPr>
          <p:cNvPr id="6" name="Footer Placeholder 5">
            <a:extLst>
              <a:ext uri="{FF2B5EF4-FFF2-40B4-BE49-F238E27FC236}">
                <a16:creationId xmlns:a16="http://schemas.microsoft.com/office/drawing/2014/main" id="{302135FB-0DAD-25E6-CAC0-F70AF239D4A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6B7106-31F9-0576-4F60-841ECE9524A9}"/>
              </a:ext>
            </a:extLst>
          </p:cNvPr>
          <p:cNvSpPr>
            <a:spLocks noGrp="1"/>
          </p:cNvSpPr>
          <p:nvPr>
            <p:ph type="sldNum" sz="quarter" idx="12"/>
          </p:nvPr>
        </p:nvSpPr>
        <p:spPr/>
        <p:txBody>
          <a:bodyPr/>
          <a:lstStyle/>
          <a:p>
            <a:fld id="{473B9871-9EF1-4C19-9D97-1A0912944A0A}" type="slidenum">
              <a:rPr lang="en-GB" smtClean="0"/>
              <a:t>‹#›</a:t>
            </a:fld>
            <a:endParaRPr lang="en-GB"/>
          </a:p>
        </p:txBody>
      </p:sp>
    </p:spTree>
    <p:extLst>
      <p:ext uri="{BB962C8B-B14F-4D97-AF65-F5344CB8AC3E}">
        <p14:creationId xmlns:p14="http://schemas.microsoft.com/office/powerpoint/2010/main" val="231023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AB31-1231-482E-DACD-32DD90FB5A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622458E-CFE8-F84E-EBC1-CB7C846BF7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AE35D-4AB3-00ED-C8D1-CBE692D8F1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16FC37-1503-A16C-BB9B-247696635CEA}"/>
              </a:ext>
            </a:extLst>
          </p:cNvPr>
          <p:cNvSpPr>
            <a:spLocks noGrp="1"/>
          </p:cNvSpPr>
          <p:nvPr>
            <p:ph type="dt" sz="half" idx="10"/>
          </p:nvPr>
        </p:nvSpPr>
        <p:spPr/>
        <p:txBody>
          <a:bodyPr/>
          <a:lstStyle/>
          <a:p>
            <a:fld id="{DC04DB4F-6AD1-4315-8E57-02918AD1E64C}" type="datetimeFigureOut">
              <a:rPr lang="en-GB" smtClean="0"/>
              <a:t>22/02/2024</a:t>
            </a:fld>
            <a:endParaRPr lang="en-GB"/>
          </a:p>
        </p:txBody>
      </p:sp>
      <p:sp>
        <p:nvSpPr>
          <p:cNvPr id="6" name="Footer Placeholder 5">
            <a:extLst>
              <a:ext uri="{FF2B5EF4-FFF2-40B4-BE49-F238E27FC236}">
                <a16:creationId xmlns:a16="http://schemas.microsoft.com/office/drawing/2014/main" id="{26A0A770-9AA1-079F-AF71-0308D780E0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A13CC8D-664A-06E0-56E5-8567CAAB58E4}"/>
              </a:ext>
            </a:extLst>
          </p:cNvPr>
          <p:cNvSpPr>
            <a:spLocks noGrp="1"/>
          </p:cNvSpPr>
          <p:nvPr>
            <p:ph type="sldNum" sz="quarter" idx="12"/>
          </p:nvPr>
        </p:nvSpPr>
        <p:spPr/>
        <p:txBody>
          <a:bodyPr/>
          <a:lstStyle/>
          <a:p>
            <a:fld id="{473B9871-9EF1-4C19-9D97-1A0912944A0A}" type="slidenum">
              <a:rPr lang="en-GB" smtClean="0"/>
              <a:t>‹#›</a:t>
            </a:fld>
            <a:endParaRPr lang="en-GB"/>
          </a:p>
        </p:txBody>
      </p:sp>
    </p:spTree>
    <p:extLst>
      <p:ext uri="{BB962C8B-B14F-4D97-AF65-F5344CB8AC3E}">
        <p14:creationId xmlns:p14="http://schemas.microsoft.com/office/powerpoint/2010/main" val="4193415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594FBC-03B9-A5A9-ADC5-0BD4ECDA05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99F869-F729-BBFA-56E6-67B20324CD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509565-BC48-1AAA-7795-B18DD5E8BA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4DB4F-6AD1-4315-8E57-02918AD1E64C}" type="datetimeFigureOut">
              <a:rPr lang="en-GB" smtClean="0"/>
              <a:t>22/02/2024</a:t>
            </a:fld>
            <a:endParaRPr lang="en-GB"/>
          </a:p>
        </p:txBody>
      </p:sp>
      <p:sp>
        <p:nvSpPr>
          <p:cNvPr id="5" name="Footer Placeholder 4">
            <a:extLst>
              <a:ext uri="{FF2B5EF4-FFF2-40B4-BE49-F238E27FC236}">
                <a16:creationId xmlns:a16="http://schemas.microsoft.com/office/drawing/2014/main" id="{6910BD0E-AA53-0234-95A6-4848911C9E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9BD5CC2-B701-1726-BC13-D3BE09CAA4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B9871-9EF1-4C19-9D97-1A0912944A0A}" type="slidenum">
              <a:rPr lang="en-GB" smtClean="0"/>
              <a:t>‹#›</a:t>
            </a:fld>
            <a:endParaRPr lang="en-GB"/>
          </a:p>
        </p:txBody>
      </p:sp>
    </p:spTree>
    <p:extLst>
      <p:ext uri="{BB962C8B-B14F-4D97-AF65-F5344CB8AC3E}">
        <p14:creationId xmlns:p14="http://schemas.microsoft.com/office/powerpoint/2010/main" val="205995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3D Graphs">
            <a:extLst>
              <a:ext uri="{FF2B5EF4-FFF2-40B4-BE49-F238E27FC236}">
                <a16:creationId xmlns:a16="http://schemas.microsoft.com/office/drawing/2014/main" id="{65AB527D-C21E-8385-FA63-055E62EFD21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E7869-8E3B-AAA0-5CA0-375F6AF3315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b="1" i="0">
                <a:solidFill>
                  <a:srgbClr val="FFFFFF"/>
                </a:solidFill>
                <a:effectLst/>
                <a:latin typeface="-apple-system"/>
              </a:rPr>
              <a:t>IBM Data Science Project on SpaceX Dataset</a:t>
            </a:r>
            <a:br>
              <a:rPr lang="en-GB" sz="5200" b="1" i="0">
                <a:solidFill>
                  <a:srgbClr val="FFFFFF"/>
                </a:solidFill>
                <a:effectLst/>
                <a:latin typeface="-apple-system"/>
              </a:rPr>
            </a:br>
            <a:endParaRPr lang="en-GB" sz="5200">
              <a:solidFill>
                <a:srgbClr val="FFFFFF"/>
              </a:solidFill>
            </a:endParaRPr>
          </a:p>
        </p:txBody>
      </p:sp>
      <p:sp>
        <p:nvSpPr>
          <p:cNvPr id="3" name="Subtitle 2">
            <a:extLst>
              <a:ext uri="{FF2B5EF4-FFF2-40B4-BE49-F238E27FC236}">
                <a16:creationId xmlns:a16="http://schemas.microsoft.com/office/drawing/2014/main" id="{4C9AB7AA-1B16-CA4C-CA1C-505CEF211F2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GB">
                <a:solidFill>
                  <a:srgbClr val="FFFFFF"/>
                </a:solidFill>
              </a:rPr>
              <a:t>Zijing</a:t>
            </a:r>
            <a:r>
              <a:rPr lang="zh-CN" altLang="en-US">
                <a:solidFill>
                  <a:srgbClr val="FFFFFF"/>
                </a:solidFill>
              </a:rPr>
              <a:t> </a:t>
            </a:r>
            <a:r>
              <a:rPr lang="en-GB" altLang="zh-CN">
                <a:solidFill>
                  <a:srgbClr val="FFFFFF"/>
                </a:solidFill>
              </a:rPr>
              <a:t>He</a:t>
            </a:r>
            <a:endParaRPr lang="en-GB">
              <a:solidFill>
                <a:srgbClr val="FFFFFF"/>
              </a:solidFill>
            </a:endParaRPr>
          </a:p>
        </p:txBody>
      </p:sp>
    </p:spTree>
    <p:extLst>
      <p:ext uri="{BB962C8B-B14F-4D97-AF65-F5344CB8AC3E}">
        <p14:creationId xmlns:p14="http://schemas.microsoft.com/office/powerpoint/2010/main" val="295891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E6B3632-31A7-4B9A-9B3B-DAADD1D37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2ACD2A42-234C-9A64-6294-652E85CA8A3D}"/>
              </a:ext>
            </a:extLst>
          </p:cNvPr>
          <p:cNvPicPr>
            <a:picLocks noGrp="1" noChangeAspect="1"/>
          </p:cNvPicPr>
          <p:nvPr>
            <p:ph idx="1"/>
          </p:nvPr>
        </p:nvPicPr>
        <p:blipFill>
          <a:blip r:embed="rId2"/>
          <a:stretch>
            <a:fillRect/>
          </a:stretch>
        </p:blipFill>
        <p:spPr>
          <a:xfrm>
            <a:off x="642938" y="749300"/>
            <a:ext cx="3840163" cy="1870075"/>
          </a:xfrm>
        </p:spPr>
      </p:pic>
      <p:pic>
        <p:nvPicPr>
          <p:cNvPr id="7" name="Picture 6">
            <a:extLst>
              <a:ext uri="{FF2B5EF4-FFF2-40B4-BE49-F238E27FC236}">
                <a16:creationId xmlns:a16="http://schemas.microsoft.com/office/drawing/2014/main" id="{3A46AF28-628A-D901-9825-CCD1F266FFFA}"/>
              </a:ext>
            </a:extLst>
          </p:cNvPr>
          <p:cNvPicPr>
            <a:picLocks noChangeAspect="1"/>
          </p:cNvPicPr>
          <p:nvPr/>
        </p:nvPicPr>
        <p:blipFill>
          <a:blip r:embed="rId3"/>
          <a:stretch>
            <a:fillRect/>
          </a:stretch>
        </p:blipFill>
        <p:spPr>
          <a:xfrm>
            <a:off x="4548188" y="749300"/>
            <a:ext cx="3438525" cy="1870075"/>
          </a:xfrm>
          <a:prstGeom prst="rect">
            <a:avLst/>
          </a:prstGeom>
        </p:spPr>
      </p:pic>
      <p:pic>
        <p:nvPicPr>
          <p:cNvPr id="9" name="Picture 8">
            <a:extLst>
              <a:ext uri="{FF2B5EF4-FFF2-40B4-BE49-F238E27FC236}">
                <a16:creationId xmlns:a16="http://schemas.microsoft.com/office/drawing/2014/main" id="{AFC2170A-0C30-3E73-D4F5-5DEE0AD26AC1}"/>
              </a:ext>
            </a:extLst>
          </p:cNvPr>
          <p:cNvPicPr>
            <a:picLocks noChangeAspect="1"/>
          </p:cNvPicPr>
          <p:nvPr/>
        </p:nvPicPr>
        <p:blipFill>
          <a:blip r:embed="rId4"/>
          <a:stretch>
            <a:fillRect/>
          </a:stretch>
        </p:blipFill>
        <p:spPr>
          <a:xfrm>
            <a:off x="642938" y="2684463"/>
            <a:ext cx="7345363" cy="3421063"/>
          </a:xfrm>
          <a:prstGeom prst="rect">
            <a:avLst/>
          </a:prstGeom>
        </p:spPr>
      </p:pic>
      <p:sp>
        <p:nvSpPr>
          <p:cNvPr id="2" name="Title 1">
            <a:extLst>
              <a:ext uri="{FF2B5EF4-FFF2-40B4-BE49-F238E27FC236}">
                <a16:creationId xmlns:a16="http://schemas.microsoft.com/office/drawing/2014/main" id="{A44C5460-E249-1FC4-0AB0-E0569C78EC97}"/>
              </a:ext>
            </a:extLst>
          </p:cNvPr>
          <p:cNvSpPr>
            <a:spLocks noGrp="1"/>
          </p:cNvSpPr>
          <p:nvPr>
            <p:ph type="title"/>
          </p:nvPr>
        </p:nvSpPr>
        <p:spPr>
          <a:xfrm>
            <a:off x="8379725" y="640081"/>
            <a:ext cx="3206143" cy="5489009"/>
          </a:xfrm>
        </p:spPr>
        <p:txBody>
          <a:bodyPr vert="horz" lIns="91440" tIns="45720" rIns="91440" bIns="45720" rtlCol="0" anchor="ctr">
            <a:normAutofit/>
          </a:bodyPr>
          <a:lstStyle/>
          <a:p>
            <a:r>
              <a:rPr lang="en-US" sz="5200" kern="1200">
                <a:solidFill>
                  <a:schemeClr val="tx1"/>
                </a:solidFill>
                <a:latin typeface="+mj-lt"/>
                <a:ea typeface="+mj-ea"/>
                <a:cs typeface="+mj-cs"/>
              </a:rPr>
              <a:t>Interactive map with Folium</a:t>
            </a:r>
          </a:p>
        </p:txBody>
      </p:sp>
    </p:spTree>
    <p:extLst>
      <p:ext uri="{BB962C8B-B14F-4D97-AF65-F5344CB8AC3E}">
        <p14:creationId xmlns:p14="http://schemas.microsoft.com/office/powerpoint/2010/main" val="2513741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5D37B-8A3E-0604-02B0-0EF7E2112F29}"/>
              </a:ext>
            </a:extLst>
          </p:cNvPr>
          <p:cNvSpPr>
            <a:spLocks noGrp="1"/>
          </p:cNvSpPr>
          <p:nvPr>
            <p:ph type="title"/>
          </p:nvPr>
        </p:nvSpPr>
        <p:spPr>
          <a:xfrm>
            <a:off x="838198" y="547815"/>
            <a:ext cx="5167185" cy="1680519"/>
          </a:xfrm>
        </p:spPr>
        <p:txBody>
          <a:bodyPr>
            <a:normAutofit/>
          </a:bodyPr>
          <a:lstStyle/>
          <a:p>
            <a:r>
              <a:rPr lang="en-GB" sz="4000" b="0" i="0">
                <a:effectLst/>
                <a:latin typeface="Source Sans Pro" panose="020B0503030403020204" pitchFamily="34" charset="0"/>
              </a:rPr>
              <a:t>Plotly Dash</a:t>
            </a:r>
            <a:endParaRPr lang="en-GB" sz="4000"/>
          </a:p>
        </p:txBody>
      </p:sp>
      <p:sp>
        <p:nvSpPr>
          <p:cNvPr id="3" name="Content Placeholder 2">
            <a:extLst>
              <a:ext uri="{FF2B5EF4-FFF2-40B4-BE49-F238E27FC236}">
                <a16:creationId xmlns:a16="http://schemas.microsoft.com/office/drawing/2014/main" id="{2399F83C-048B-0647-4171-037AA60A4491}"/>
              </a:ext>
            </a:extLst>
          </p:cNvPr>
          <p:cNvSpPr>
            <a:spLocks noGrp="1"/>
          </p:cNvSpPr>
          <p:nvPr>
            <p:ph idx="1"/>
          </p:nvPr>
        </p:nvSpPr>
        <p:spPr>
          <a:xfrm>
            <a:off x="6186619" y="547815"/>
            <a:ext cx="5178960" cy="1680519"/>
          </a:xfrm>
        </p:spPr>
        <p:txBody>
          <a:bodyPr anchor="ctr">
            <a:normAutofit/>
          </a:bodyPr>
          <a:lstStyle/>
          <a:p>
            <a:endParaRPr lang="en-GB" sz="2000"/>
          </a:p>
        </p:txBody>
      </p:sp>
      <p:pic>
        <p:nvPicPr>
          <p:cNvPr id="5" name="Picture 4" descr="A pie chart with a graph&#10;&#10;Description automatically generated with medium confidence">
            <a:extLst>
              <a:ext uri="{FF2B5EF4-FFF2-40B4-BE49-F238E27FC236}">
                <a16:creationId xmlns:a16="http://schemas.microsoft.com/office/drawing/2014/main" id="{AB604E7F-D57C-0998-FFBC-EA230A710BC9}"/>
              </a:ext>
            </a:extLst>
          </p:cNvPr>
          <p:cNvPicPr>
            <a:picLocks noChangeAspect="1"/>
          </p:cNvPicPr>
          <p:nvPr/>
        </p:nvPicPr>
        <p:blipFill>
          <a:blip r:embed="rId2"/>
          <a:stretch>
            <a:fillRect/>
          </a:stretch>
        </p:blipFill>
        <p:spPr>
          <a:xfrm>
            <a:off x="838198" y="3173011"/>
            <a:ext cx="5167185" cy="2208971"/>
          </a:xfrm>
          <a:prstGeom prst="rect">
            <a:avLst/>
          </a:prstGeom>
        </p:spPr>
      </p:pic>
      <p:pic>
        <p:nvPicPr>
          <p:cNvPr id="7" name="Picture 6" descr="A pie chart with different colored circles&#10;&#10;Description automatically generated">
            <a:extLst>
              <a:ext uri="{FF2B5EF4-FFF2-40B4-BE49-F238E27FC236}">
                <a16:creationId xmlns:a16="http://schemas.microsoft.com/office/drawing/2014/main" id="{56C12349-AC70-0CA9-7FEF-440DD1E76BA2}"/>
              </a:ext>
            </a:extLst>
          </p:cNvPr>
          <p:cNvPicPr>
            <a:picLocks noChangeAspect="1"/>
          </p:cNvPicPr>
          <p:nvPr/>
        </p:nvPicPr>
        <p:blipFill>
          <a:blip r:embed="rId3"/>
          <a:stretch>
            <a:fillRect/>
          </a:stretch>
        </p:blipFill>
        <p:spPr>
          <a:xfrm>
            <a:off x="6198394" y="3250519"/>
            <a:ext cx="5167185" cy="2053955"/>
          </a:xfrm>
          <a:prstGeom prst="rect">
            <a:avLst/>
          </a:prstGeom>
        </p:spPr>
      </p:pic>
    </p:spTree>
    <p:extLst>
      <p:ext uri="{BB962C8B-B14F-4D97-AF65-F5344CB8AC3E}">
        <p14:creationId xmlns:p14="http://schemas.microsoft.com/office/powerpoint/2010/main" val="1565366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335CFE-6D5D-2FC9-240C-34E10FF63404}"/>
              </a:ext>
            </a:extLst>
          </p:cNvPr>
          <p:cNvSpPr>
            <a:spLocks noGrp="1"/>
          </p:cNvSpPr>
          <p:nvPr>
            <p:ph type="title"/>
          </p:nvPr>
        </p:nvSpPr>
        <p:spPr>
          <a:xfrm>
            <a:off x="761803" y="350196"/>
            <a:ext cx="4646904" cy="1624520"/>
          </a:xfrm>
        </p:spPr>
        <p:txBody>
          <a:bodyPr anchor="ctr">
            <a:normAutofit/>
          </a:bodyPr>
          <a:lstStyle/>
          <a:p>
            <a:r>
              <a:rPr lang="en-GB" sz="4000">
                <a:latin typeface="Source Sans Pro" panose="020B0503030403020204" pitchFamily="34" charset="0"/>
              </a:rPr>
              <a:t>P</a:t>
            </a:r>
            <a:r>
              <a:rPr lang="en-GB" sz="4000" b="0" i="0">
                <a:effectLst/>
                <a:latin typeface="Source Sans Pro" panose="020B0503030403020204" pitchFamily="34" charset="0"/>
              </a:rPr>
              <a:t>redictive analysis result </a:t>
            </a:r>
            <a:endParaRPr lang="en-GB" sz="4000"/>
          </a:p>
        </p:txBody>
      </p:sp>
      <p:sp>
        <p:nvSpPr>
          <p:cNvPr id="3" name="Content Placeholder 2">
            <a:extLst>
              <a:ext uri="{FF2B5EF4-FFF2-40B4-BE49-F238E27FC236}">
                <a16:creationId xmlns:a16="http://schemas.microsoft.com/office/drawing/2014/main" id="{4A5FA505-6207-8BF1-A530-960593227372}"/>
              </a:ext>
            </a:extLst>
          </p:cNvPr>
          <p:cNvSpPr>
            <a:spLocks noGrp="1"/>
          </p:cNvSpPr>
          <p:nvPr>
            <p:ph idx="1"/>
          </p:nvPr>
        </p:nvSpPr>
        <p:spPr>
          <a:xfrm>
            <a:off x="761802" y="2743200"/>
            <a:ext cx="4646905" cy="3613149"/>
          </a:xfrm>
        </p:spPr>
        <p:txBody>
          <a:bodyPr anchor="ctr">
            <a:normAutofit/>
          </a:bodyPr>
          <a:lstStyle/>
          <a:p>
            <a:pPr marL="0" indent="0">
              <a:buNone/>
            </a:pPr>
            <a:br>
              <a:rPr lang="en-GB" sz="1900"/>
            </a:br>
            <a:r>
              <a:rPr lang="en-GB" sz="1900" b="0" i="0">
                <a:effectLst/>
                <a:latin typeface="Söhne"/>
              </a:rPr>
              <a:t>I begin by retrieving the data and standardizing it to ensure consistency. Next, I partition the data into training and testing sets. </a:t>
            </a:r>
          </a:p>
          <a:p>
            <a:pPr marL="0" indent="0">
              <a:buNone/>
            </a:pPr>
            <a:r>
              <a:rPr lang="en-GB" sz="1900" b="0" i="0">
                <a:effectLst/>
                <a:latin typeface="Söhne"/>
              </a:rPr>
              <a:t>Subsequently, I assess various models including KNN, SVM, Decision Tree, Logistic Regression, etc., employing Grid Search by passing parameter lists. </a:t>
            </a:r>
          </a:p>
          <a:p>
            <a:pPr marL="0" indent="0">
              <a:buNone/>
            </a:pPr>
            <a:r>
              <a:rPr lang="en-GB" sz="1900" b="0" i="0">
                <a:effectLst/>
                <a:latin typeface="Söhne"/>
              </a:rPr>
              <a:t>Following evaluation, I conclude that the decision tree model outperforms others, demonstrating superior accuracy.</a:t>
            </a:r>
            <a:endParaRPr lang="en-GB" sz="1900"/>
          </a:p>
        </p:txBody>
      </p:sp>
      <p:pic>
        <p:nvPicPr>
          <p:cNvPr id="5" name="Picture 4" descr="Magnifying glass showing decling performance">
            <a:extLst>
              <a:ext uri="{FF2B5EF4-FFF2-40B4-BE49-F238E27FC236}">
                <a16:creationId xmlns:a16="http://schemas.microsoft.com/office/drawing/2014/main" id="{5641AE84-4E40-D8C0-1C5D-B0076346ED86}"/>
              </a:ext>
            </a:extLst>
          </p:cNvPr>
          <p:cNvPicPr>
            <a:picLocks noChangeAspect="1"/>
          </p:cNvPicPr>
          <p:nvPr/>
        </p:nvPicPr>
        <p:blipFill rotWithShape="1">
          <a:blip r:embed="rId2"/>
          <a:srcRect l="5018" r="35581" b="-2"/>
          <a:stretch/>
        </p:blipFill>
        <p:spPr>
          <a:xfrm>
            <a:off x="6096000" y="1"/>
            <a:ext cx="6102825" cy="6858000"/>
          </a:xfrm>
          <a:prstGeom prst="rect">
            <a:avLst/>
          </a:prstGeom>
        </p:spPr>
      </p:pic>
    </p:spTree>
    <p:extLst>
      <p:ext uri="{BB962C8B-B14F-4D97-AF65-F5344CB8AC3E}">
        <p14:creationId xmlns:p14="http://schemas.microsoft.com/office/powerpoint/2010/main" val="3721857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scalator Moving Up">
            <a:extLst>
              <a:ext uri="{FF2B5EF4-FFF2-40B4-BE49-F238E27FC236}">
                <a16:creationId xmlns:a16="http://schemas.microsoft.com/office/drawing/2014/main" id="{05B1B551-129B-FCA8-59EB-51AB16A3B0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57D37-821E-D461-ED0F-E11FA224403C}"/>
              </a:ext>
            </a:extLst>
          </p:cNvPr>
          <p:cNvSpPr>
            <a:spLocks noGrp="1"/>
          </p:cNvSpPr>
          <p:nvPr>
            <p:ph type="ctrTitle"/>
          </p:nvPr>
        </p:nvSpPr>
        <p:spPr>
          <a:xfrm>
            <a:off x="1097280" y="325550"/>
            <a:ext cx="10058400" cy="1661870"/>
          </a:xfrm>
          <a:effectLst>
            <a:outerShdw blurRad="50800" dist="38100" dir="2700000" algn="tl" rotWithShape="0">
              <a:prstClr val="black">
                <a:alpha val="40000"/>
              </a:prstClr>
            </a:outerShdw>
          </a:effectLst>
        </p:spPr>
        <p:txBody>
          <a:bodyPr>
            <a:normAutofit/>
          </a:bodyPr>
          <a:lstStyle/>
          <a:p>
            <a:r>
              <a:rPr lang="en-GB" sz="5200" b="0" i="0" dirty="0">
                <a:solidFill>
                  <a:srgbClr val="FFFFFF"/>
                </a:solidFill>
                <a:effectLst/>
                <a:latin typeface="Source Sans Pro" panose="020B0503030403020204" pitchFamily="34" charset="0"/>
              </a:rPr>
              <a:t>Conclusion</a:t>
            </a:r>
            <a:endParaRPr lang="en-GB" sz="5200" dirty="0">
              <a:solidFill>
                <a:srgbClr val="FFFFFF"/>
              </a:solidFill>
            </a:endParaRPr>
          </a:p>
        </p:txBody>
      </p:sp>
      <p:sp>
        <p:nvSpPr>
          <p:cNvPr id="3" name="Subtitle 2">
            <a:extLst>
              <a:ext uri="{FF2B5EF4-FFF2-40B4-BE49-F238E27FC236}">
                <a16:creationId xmlns:a16="http://schemas.microsoft.com/office/drawing/2014/main" id="{4AA2F62D-4EB1-1960-8018-4F02CAAB7BD0}"/>
              </a:ext>
            </a:extLst>
          </p:cNvPr>
          <p:cNvSpPr>
            <a:spLocks noGrp="1"/>
          </p:cNvSpPr>
          <p:nvPr>
            <p:ph type="subTitle" idx="1"/>
          </p:nvPr>
        </p:nvSpPr>
        <p:spPr>
          <a:xfrm>
            <a:off x="1100051" y="2556589"/>
            <a:ext cx="10058400" cy="2798162"/>
          </a:xfrm>
          <a:effectLst>
            <a:outerShdw blurRad="50800" dist="38100" dir="2700000" algn="tl" rotWithShape="0">
              <a:prstClr val="black">
                <a:alpha val="40000"/>
              </a:prstClr>
            </a:outerShdw>
          </a:effectLst>
        </p:spPr>
        <p:txBody>
          <a:bodyPr>
            <a:noAutofit/>
          </a:bodyPr>
          <a:lstStyle/>
          <a:p>
            <a:pPr>
              <a:buFont typeface="Arial" panose="020B0604020202020204" pitchFamily="34" charset="0"/>
              <a:buChar char="•"/>
            </a:pPr>
            <a:r>
              <a:rPr lang="en-GB" sz="2000" b="0" i="0" dirty="0">
                <a:solidFill>
                  <a:srgbClr val="FFFFFF"/>
                </a:solidFill>
                <a:effectLst/>
                <a:latin typeface="-apple-system"/>
              </a:rPr>
              <a:t>In data analysis I found a key point that the success rate is increasing year by year.</a:t>
            </a:r>
          </a:p>
          <a:p>
            <a:pPr>
              <a:buFont typeface="Arial" panose="020B0604020202020204" pitchFamily="34" charset="0"/>
              <a:buChar char="•"/>
            </a:pPr>
            <a:r>
              <a:rPr lang="en-GB" sz="2000" b="0" i="0" dirty="0">
                <a:solidFill>
                  <a:srgbClr val="FFFFFF"/>
                </a:solidFill>
                <a:effectLst/>
                <a:latin typeface="-apple-system"/>
              </a:rPr>
              <a:t>I’ve found through the dashboard that the 6K-8K payload range has the lowest success rates.</a:t>
            </a:r>
          </a:p>
          <a:p>
            <a:pPr>
              <a:buFont typeface="Arial" panose="020B0604020202020204" pitchFamily="34" charset="0"/>
              <a:buChar char="•"/>
            </a:pPr>
            <a:r>
              <a:rPr lang="en-GB" sz="2000" b="0" i="0" dirty="0">
                <a:solidFill>
                  <a:srgbClr val="FFFFFF"/>
                </a:solidFill>
                <a:effectLst/>
                <a:latin typeface="-apple-system"/>
              </a:rPr>
              <a:t>We can see that using Grid Search we can easily get the best parameters for the model and also check the best model by using one by one and better here (For this dataset) is Decision Tree as it is providing the highest accuracy.</a:t>
            </a:r>
          </a:p>
          <a:p>
            <a:pPr>
              <a:buFont typeface="Arial" panose="020B0604020202020204" pitchFamily="34" charset="0"/>
              <a:buChar char="•"/>
            </a:pPr>
            <a:r>
              <a:rPr lang="en-GB" sz="2000" b="0" i="0" dirty="0">
                <a:solidFill>
                  <a:srgbClr val="FFFFFF"/>
                </a:solidFill>
                <a:effectLst/>
                <a:latin typeface="-apple-system"/>
              </a:rPr>
              <a:t>KSC LC-39A has the largest successful launches.</a:t>
            </a:r>
          </a:p>
          <a:p>
            <a:pPr>
              <a:buFont typeface="Arial" panose="020B0604020202020204" pitchFamily="34" charset="0"/>
              <a:buChar char="•"/>
            </a:pPr>
            <a:r>
              <a:rPr lang="en-GB" sz="2000" b="0" i="0" dirty="0">
                <a:solidFill>
                  <a:srgbClr val="FFFFFF"/>
                </a:solidFill>
                <a:effectLst/>
                <a:latin typeface="-apple-system"/>
              </a:rPr>
              <a:t>CCAFS SLC-40 has the highest launch success rate.</a:t>
            </a:r>
          </a:p>
          <a:p>
            <a:pPr>
              <a:buFont typeface="Arial" panose="020B0604020202020204" pitchFamily="34" charset="0"/>
              <a:buChar char="•"/>
            </a:pPr>
            <a:r>
              <a:rPr lang="en-GB" sz="2000" b="0" i="0" dirty="0">
                <a:solidFill>
                  <a:srgbClr val="FFFFFF"/>
                </a:solidFill>
                <a:effectLst/>
                <a:latin typeface="-apple-system"/>
              </a:rPr>
              <a:t>The payload range of 2K-4K has the highest launch success rate.</a:t>
            </a:r>
          </a:p>
          <a:p>
            <a:pPr>
              <a:buFont typeface="Arial" panose="020B0604020202020204" pitchFamily="34" charset="0"/>
              <a:buChar char="•"/>
            </a:pPr>
            <a:r>
              <a:rPr lang="en-GB" sz="2000" b="0" i="0" dirty="0">
                <a:solidFill>
                  <a:srgbClr val="FFFFFF"/>
                </a:solidFill>
                <a:effectLst/>
                <a:latin typeface="-apple-system"/>
              </a:rPr>
              <a:t>F9 booster version, FT has the highest launch success rate.</a:t>
            </a:r>
          </a:p>
          <a:p>
            <a:endParaRPr lang="en-GB" sz="2000" dirty="0">
              <a:solidFill>
                <a:srgbClr val="FFFFFF"/>
              </a:solidFill>
            </a:endParaRPr>
          </a:p>
        </p:txBody>
      </p:sp>
    </p:spTree>
    <p:extLst>
      <p:ext uri="{BB962C8B-B14F-4D97-AF65-F5344CB8AC3E}">
        <p14:creationId xmlns:p14="http://schemas.microsoft.com/office/powerpoint/2010/main" val="44901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10D51C2B-F622-07BE-3F1F-A64214019B99}"/>
              </a:ext>
            </a:extLst>
          </p:cNvPr>
          <p:cNvSpPr>
            <a:spLocks noGrp="1"/>
          </p:cNvSpPr>
          <p:nvPr>
            <p:ph type="title" orient="vert"/>
          </p:nvPr>
        </p:nvSpPr>
        <p:spPr>
          <a:xfrm>
            <a:off x="1285240" y="1050595"/>
            <a:ext cx="8074815" cy="1618489"/>
          </a:xfrm>
        </p:spPr>
        <p:txBody>
          <a:bodyPr vert="horz" lIns="91440" tIns="45720" rIns="91440" bIns="45720" rtlCol="0" anchor="ctr">
            <a:normAutofit/>
          </a:bodyPr>
          <a:lstStyle/>
          <a:p>
            <a:r>
              <a:rPr lang="en-US" sz="7200" b="0" i="0" kern="1200">
                <a:solidFill>
                  <a:schemeClr val="tx1"/>
                </a:solidFill>
                <a:effectLst/>
                <a:latin typeface="+mj-lt"/>
                <a:ea typeface="+mj-ea"/>
                <a:cs typeface="+mj-cs"/>
              </a:rPr>
              <a:t>Executive Summary </a:t>
            </a:r>
            <a:endParaRPr lang="en-US" sz="7200" kern="1200">
              <a:solidFill>
                <a:schemeClr val="tx1"/>
              </a:solidFill>
              <a:latin typeface="+mj-lt"/>
              <a:ea typeface="+mj-ea"/>
              <a:cs typeface="+mj-cs"/>
            </a:endParaRPr>
          </a:p>
        </p:txBody>
      </p:sp>
      <p:sp>
        <p:nvSpPr>
          <p:cNvPr id="3" name="Vertical Text Placeholder 2">
            <a:extLst>
              <a:ext uri="{FF2B5EF4-FFF2-40B4-BE49-F238E27FC236}">
                <a16:creationId xmlns:a16="http://schemas.microsoft.com/office/drawing/2014/main" id="{99EFE808-9E0E-AB0C-D30A-815F768C35A8}"/>
              </a:ext>
            </a:extLst>
          </p:cNvPr>
          <p:cNvSpPr>
            <a:spLocks noGrp="1"/>
          </p:cNvSpPr>
          <p:nvPr>
            <p:ph type="body" orient="vert" idx="1"/>
          </p:nvPr>
        </p:nvSpPr>
        <p:spPr>
          <a:xfrm>
            <a:off x="1285240" y="2969469"/>
            <a:ext cx="8074815" cy="2800395"/>
          </a:xfrm>
        </p:spPr>
        <p:txBody>
          <a:bodyPr vert="horz" lIns="91440" tIns="45720" rIns="91440" bIns="45720" rtlCol="0" anchor="t">
            <a:normAutofit/>
          </a:bodyPr>
          <a:lstStyle/>
          <a:p>
            <a:r>
              <a:rPr lang="en-US" sz="1900" b="0" i="0">
                <a:effectLst/>
              </a:rPr>
              <a:t>I conducted an extensive analysis of SpaceX Falcon 9 data aimed at predicting the successful landing of the first stage. This involved thorough data analysis, visualization, and the application of various machine learning techniques. I assessed failure rates and compared them based on different parameters, including launch sites. Additionally, I trained machine learning models on the data to facilitate predictions. Furthermore, I conducted comparisons among different machine learning models to identify the most suitable one for our dataset. Additionally, I determined the parameters that have the most significant impact on model performance.</a:t>
            </a:r>
            <a:endParaRPr lang="en-US" sz="1900"/>
          </a:p>
        </p:txBody>
      </p:sp>
    </p:spTree>
    <p:extLst>
      <p:ext uri="{BB962C8B-B14F-4D97-AF65-F5344CB8AC3E}">
        <p14:creationId xmlns:p14="http://schemas.microsoft.com/office/powerpoint/2010/main" val="34052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02E37-D8E3-8134-84A8-17187F41D33D}"/>
              </a:ext>
            </a:extLst>
          </p:cNvPr>
          <p:cNvSpPr>
            <a:spLocks noGrp="1"/>
          </p:cNvSpPr>
          <p:nvPr>
            <p:ph type="ctrTitle"/>
          </p:nvPr>
        </p:nvSpPr>
        <p:spPr>
          <a:xfrm>
            <a:off x="1521055" y="475336"/>
            <a:ext cx="9144000" cy="2551829"/>
          </a:xfrm>
        </p:spPr>
        <p:txBody>
          <a:bodyPr anchor="ctr">
            <a:normAutofit/>
          </a:bodyPr>
          <a:lstStyle/>
          <a:p>
            <a:r>
              <a:rPr lang="en-GB" sz="6600" dirty="0"/>
              <a:t>Introduction</a:t>
            </a:r>
          </a:p>
        </p:txBody>
      </p:sp>
      <p:sp>
        <p:nvSpPr>
          <p:cNvPr id="3" name="Subtitle 2">
            <a:extLst>
              <a:ext uri="{FF2B5EF4-FFF2-40B4-BE49-F238E27FC236}">
                <a16:creationId xmlns:a16="http://schemas.microsoft.com/office/drawing/2014/main" id="{AE0940BF-4713-FA6B-0039-83B25231D751}"/>
              </a:ext>
            </a:extLst>
          </p:cNvPr>
          <p:cNvSpPr>
            <a:spLocks noGrp="1"/>
          </p:cNvSpPr>
          <p:nvPr>
            <p:ph type="subTitle" idx="1"/>
          </p:nvPr>
        </p:nvSpPr>
        <p:spPr>
          <a:xfrm>
            <a:off x="1607628" y="2763704"/>
            <a:ext cx="9144000" cy="1182135"/>
          </a:xfrm>
        </p:spPr>
        <p:txBody>
          <a:bodyPr anchor="ctr">
            <a:normAutofit/>
          </a:bodyPr>
          <a:lstStyle/>
          <a:p>
            <a:r>
              <a:rPr lang="en-GB" sz="1500" b="0" i="0" dirty="0">
                <a:effectLst/>
                <a:latin typeface="Söhne"/>
              </a:rPr>
              <a:t>SpaceX offers Falcon 9 rocket launches on its website at a cost of 62 million dollars, significantly less than other providers whose costs can exceed 165 million dollars per launch. The primary reason for this cost difference is SpaceX's ability to reuse the first stage of the rocket. Therefore, predicting the successful landing of the first stage is crucial in determining the overall launch cost. This information becomes valuable when other companies consider bidding against SpaceX for a rocket launch contract.</a:t>
            </a:r>
            <a:endParaRPr lang="en-GB" sz="1500" dirty="0"/>
          </a:p>
        </p:txBody>
      </p:sp>
    </p:spTree>
    <p:extLst>
      <p:ext uri="{BB962C8B-B14F-4D97-AF65-F5344CB8AC3E}">
        <p14:creationId xmlns:p14="http://schemas.microsoft.com/office/powerpoint/2010/main" val="316765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683A93-D0A5-D211-0F14-489585726452}"/>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Data collection</a:t>
            </a:r>
          </a:p>
        </p:txBody>
      </p:sp>
      <p:sp>
        <p:nvSpPr>
          <p:cNvPr id="3" name="Content Placeholder 2">
            <a:extLst>
              <a:ext uri="{FF2B5EF4-FFF2-40B4-BE49-F238E27FC236}">
                <a16:creationId xmlns:a16="http://schemas.microsoft.com/office/drawing/2014/main" id="{AC23F27E-3727-357E-0975-F9E49AA29068}"/>
              </a:ext>
            </a:extLst>
          </p:cNvPr>
          <p:cNvSpPr>
            <a:spLocks/>
          </p:cNvSpPr>
          <p:nvPr/>
        </p:nvSpPr>
        <p:spPr>
          <a:xfrm>
            <a:off x="1591785" y="4449667"/>
            <a:ext cx="9032370" cy="1855717"/>
          </a:xfrm>
          <a:prstGeom prst="rect">
            <a:avLst/>
          </a:prstGeom>
        </p:spPr>
        <p:txBody>
          <a:bodyPr>
            <a:normAutofit/>
          </a:bodyPr>
          <a:lstStyle/>
          <a:p>
            <a:pPr defTabSz="777240">
              <a:lnSpc>
                <a:spcPct val="90000"/>
              </a:lnSpc>
              <a:spcAft>
                <a:spcPts val="600"/>
              </a:spcAft>
              <a:buFont typeface="Arial" panose="020B0604020202020204" pitchFamily="34" charset="0"/>
              <a:buChar char="•"/>
            </a:pPr>
            <a:r>
              <a:rPr lang="en-GB" sz="1500" kern="1200">
                <a:solidFill>
                  <a:srgbClr val="1F2328"/>
                </a:solidFill>
                <a:latin typeface="-apple-system"/>
                <a:ea typeface="+mn-ea"/>
                <a:cs typeface="+mn-cs"/>
              </a:rPr>
              <a:t>clean the data and remove anomalies from it</a:t>
            </a:r>
          </a:p>
          <a:p>
            <a:pPr defTabSz="777240">
              <a:lnSpc>
                <a:spcPct val="90000"/>
              </a:lnSpc>
              <a:spcAft>
                <a:spcPts val="600"/>
              </a:spcAft>
              <a:buFont typeface="Arial" panose="020B0604020202020204" pitchFamily="34" charset="0"/>
              <a:buChar char="•"/>
            </a:pPr>
            <a:r>
              <a:rPr lang="en-GB" sz="1500" kern="1200">
                <a:solidFill>
                  <a:srgbClr val="1F2328"/>
                </a:solidFill>
                <a:latin typeface="-apple-system"/>
                <a:ea typeface="+mn-ea"/>
                <a:cs typeface="+mn-cs"/>
              </a:rPr>
              <a:t>Perform exploratory data analysis (EDA) using visualization and SQL</a:t>
            </a:r>
          </a:p>
          <a:p>
            <a:pPr defTabSz="777240">
              <a:lnSpc>
                <a:spcPct val="90000"/>
              </a:lnSpc>
              <a:spcAft>
                <a:spcPts val="600"/>
              </a:spcAft>
              <a:buFont typeface="Arial" panose="020B0604020202020204" pitchFamily="34" charset="0"/>
              <a:buChar char="•"/>
            </a:pPr>
            <a:r>
              <a:rPr lang="en-GB" sz="1500" kern="1200">
                <a:solidFill>
                  <a:srgbClr val="1F2328"/>
                </a:solidFill>
                <a:latin typeface="-apple-system"/>
                <a:ea typeface="+mn-ea"/>
                <a:cs typeface="+mn-cs"/>
              </a:rPr>
              <a:t>Perform interactive visual analytics using Folium and </a:t>
            </a:r>
            <a:r>
              <a:rPr lang="en-GB" sz="1500" kern="1200" err="1">
                <a:solidFill>
                  <a:srgbClr val="1F2328"/>
                </a:solidFill>
                <a:latin typeface="-apple-system"/>
                <a:ea typeface="+mn-ea"/>
                <a:cs typeface="+mn-cs"/>
              </a:rPr>
              <a:t>Plotly</a:t>
            </a:r>
            <a:r>
              <a:rPr lang="en-GB" sz="1500" kern="1200">
                <a:solidFill>
                  <a:srgbClr val="1F2328"/>
                </a:solidFill>
                <a:latin typeface="-apple-system"/>
                <a:ea typeface="+mn-ea"/>
                <a:cs typeface="+mn-cs"/>
              </a:rPr>
              <a:t> Dash</a:t>
            </a:r>
          </a:p>
          <a:p>
            <a:pPr defTabSz="777240">
              <a:lnSpc>
                <a:spcPct val="90000"/>
              </a:lnSpc>
              <a:spcAft>
                <a:spcPts val="600"/>
              </a:spcAft>
              <a:buFont typeface="Arial" panose="020B0604020202020204" pitchFamily="34" charset="0"/>
              <a:buChar char="•"/>
            </a:pPr>
            <a:r>
              <a:rPr lang="en-GB" sz="1500" kern="1200">
                <a:solidFill>
                  <a:srgbClr val="1F2328"/>
                </a:solidFill>
                <a:latin typeface="-apple-system"/>
                <a:ea typeface="+mn-ea"/>
                <a:cs typeface="+mn-cs"/>
              </a:rPr>
              <a:t>Perform predictive analysis using classification models</a:t>
            </a:r>
          </a:p>
          <a:p>
            <a:pPr defTabSz="777240">
              <a:lnSpc>
                <a:spcPct val="90000"/>
              </a:lnSpc>
              <a:spcAft>
                <a:spcPts val="600"/>
              </a:spcAft>
              <a:buFont typeface="Arial" panose="020B0604020202020204" pitchFamily="34" charset="0"/>
              <a:buChar char="•"/>
            </a:pPr>
            <a:r>
              <a:rPr lang="en-GB" sz="1500" kern="1200">
                <a:solidFill>
                  <a:srgbClr val="1F2328"/>
                </a:solidFill>
                <a:latin typeface="-apple-system"/>
                <a:ea typeface="+mn-ea"/>
                <a:cs typeface="+mn-cs"/>
              </a:rPr>
              <a:t>I use built-in libraries to build the model and use Grid Search to get the best parameters for the model to get maximum accuracy</a:t>
            </a:r>
          </a:p>
          <a:p>
            <a:pPr marL="0" indent="0">
              <a:lnSpc>
                <a:spcPct val="90000"/>
              </a:lnSpc>
              <a:spcAft>
                <a:spcPts val="600"/>
              </a:spcAft>
              <a:buNone/>
            </a:pPr>
            <a:endParaRPr lang="en-GB" sz="1500"/>
          </a:p>
        </p:txBody>
      </p:sp>
      <p:sp>
        <p:nvSpPr>
          <p:cNvPr id="4" name="Title 1">
            <a:extLst>
              <a:ext uri="{FF2B5EF4-FFF2-40B4-BE49-F238E27FC236}">
                <a16:creationId xmlns:a16="http://schemas.microsoft.com/office/drawing/2014/main" id="{4F16A0B5-E167-38E0-45AD-3942374C95F8}"/>
              </a:ext>
            </a:extLst>
          </p:cNvPr>
          <p:cNvSpPr txBox="1">
            <a:spLocks/>
          </p:cNvSpPr>
          <p:nvPr/>
        </p:nvSpPr>
        <p:spPr>
          <a:xfrm>
            <a:off x="1591785" y="3311076"/>
            <a:ext cx="9032370" cy="1138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77240">
              <a:spcAft>
                <a:spcPts val="600"/>
              </a:spcAft>
            </a:pPr>
            <a:r>
              <a:rPr lang="en-GB" sz="3740" kern="1200">
                <a:solidFill>
                  <a:schemeClr val="tx1"/>
                </a:solidFill>
                <a:latin typeface="+mj-lt"/>
                <a:ea typeface="+mj-ea"/>
                <a:cs typeface="+mj-cs"/>
              </a:rPr>
              <a:t>Wrangling methodology</a:t>
            </a:r>
            <a:endParaRPr lang="en-GB"/>
          </a:p>
        </p:txBody>
      </p:sp>
      <p:sp>
        <p:nvSpPr>
          <p:cNvPr id="5" name="Content Placeholder 2">
            <a:extLst>
              <a:ext uri="{FF2B5EF4-FFF2-40B4-BE49-F238E27FC236}">
                <a16:creationId xmlns:a16="http://schemas.microsoft.com/office/drawing/2014/main" id="{3920859D-4957-F9E8-178C-042BB811FFB4}"/>
              </a:ext>
            </a:extLst>
          </p:cNvPr>
          <p:cNvSpPr txBox="1">
            <a:spLocks/>
          </p:cNvSpPr>
          <p:nvPr/>
        </p:nvSpPr>
        <p:spPr>
          <a:xfrm>
            <a:off x="1591785" y="2112579"/>
            <a:ext cx="9032370" cy="18557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4310" indent="-194310" defTabSz="777240">
              <a:spcBef>
                <a:spcPts val="850"/>
              </a:spcBef>
            </a:pPr>
            <a:r>
              <a:rPr lang="en-GB" sz="1360" kern="1200">
                <a:solidFill>
                  <a:srgbClr val="0D0D0D"/>
                </a:solidFill>
                <a:latin typeface="Söhne"/>
                <a:ea typeface="+mn-ea"/>
                <a:cs typeface="+mn-cs"/>
              </a:rPr>
              <a:t>SpaceX offers an API that provides access to data for processing and analysis. Utilizing this API, I retrieve relevant data and complement it by scraping information from Wikipedia pages. I leverage the requests library to send Get requests to the API and employ the </a:t>
            </a:r>
            <a:r>
              <a:rPr lang="en-GB" sz="1360" kern="1200" err="1">
                <a:solidFill>
                  <a:srgbClr val="0D0D0D"/>
                </a:solidFill>
                <a:latin typeface="Söhne"/>
                <a:ea typeface="+mn-ea"/>
                <a:cs typeface="+mn-cs"/>
              </a:rPr>
              <a:t>BeautifulSoup</a:t>
            </a:r>
            <a:r>
              <a:rPr lang="en-GB" sz="1360" kern="1200">
                <a:solidFill>
                  <a:srgbClr val="0D0D0D"/>
                </a:solidFill>
                <a:latin typeface="Söhne"/>
                <a:ea typeface="+mn-ea"/>
                <a:cs typeface="+mn-cs"/>
              </a:rPr>
              <a:t> library for web scraping tasks to extract data from Wikipedia pages</a:t>
            </a:r>
            <a:endParaRPr lang="en-GB"/>
          </a:p>
        </p:txBody>
      </p:sp>
    </p:spTree>
    <p:extLst>
      <p:ext uri="{BB962C8B-B14F-4D97-AF65-F5344CB8AC3E}">
        <p14:creationId xmlns:p14="http://schemas.microsoft.com/office/powerpoint/2010/main" val="180893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41AD-D1E1-8EC3-82EE-3DC2336F7AAB}"/>
              </a:ext>
            </a:extLst>
          </p:cNvPr>
          <p:cNvSpPr>
            <a:spLocks noGrp="1"/>
          </p:cNvSpPr>
          <p:nvPr>
            <p:ph type="title"/>
          </p:nvPr>
        </p:nvSpPr>
        <p:spPr>
          <a:xfrm>
            <a:off x="876692" y="741391"/>
            <a:ext cx="5479719" cy="1616203"/>
          </a:xfrm>
        </p:spPr>
        <p:txBody>
          <a:bodyPr anchor="b">
            <a:normAutofit/>
          </a:bodyPr>
          <a:lstStyle/>
          <a:p>
            <a:r>
              <a:rPr lang="en-GB" sz="3200" b="0" i="0">
                <a:effectLst/>
                <a:latin typeface="Source Sans Pro" panose="020B0503030403020204" pitchFamily="34" charset="0"/>
              </a:rPr>
              <a:t>EDA and interactive visual analytics methodology</a:t>
            </a:r>
            <a:endParaRPr lang="en-GB" sz="3200"/>
          </a:p>
        </p:txBody>
      </p:sp>
      <p:sp>
        <p:nvSpPr>
          <p:cNvPr id="3" name="Content Placeholder 2">
            <a:extLst>
              <a:ext uri="{FF2B5EF4-FFF2-40B4-BE49-F238E27FC236}">
                <a16:creationId xmlns:a16="http://schemas.microsoft.com/office/drawing/2014/main" id="{5F6C826F-045F-8EAC-DAA2-9E82E44E48C6}"/>
              </a:ext>
            </a:extLst>
          </p:cNvPr>
          <p:cNvSpPr>
            <a:spLocks noGrp="1"/>
          </p:cNvSpPr>
          <p:nvPr>
            <p:ph idx="1"/>
          </p:nvPr>
        </p:nvSpPr>
        <p:spPr>
          <a:xfrm>
            <a:off x="876692" y="2533476"/>
            <a:ext cx="5479719" cy="3447832"/>
          </a:xfrm>
        </p:spPr>
        <p:txBody>
          <a:bodyPr anchor="t">
            <a:normAutofit/>
          </a:bodyPr>
          <a:lstStyle/>
          <a:p>
            <a:pPr marL="0" indent="0">
              <a:buNone/>
            </a:pPr>
            <a:br>
              <a:rPr lang="en-GB" sz="1100" b="0" i="0">
                <a:effectLst/>
                <a:latin typeface="Söhne"/>
              </a:rPr>
            </a:br>
            <a:r>
              <a:rPr lang="en-GB" sz="1100" b="0" i="0">
                <a:effectLst/>
                <a:latin typeface="Söhne"/>
              </a:rPr>
              <a:t>I utilize various visualization techniques to analyze the data:</a:t>
            </a:r>
          </a:p>
          <a:p>
            <a:pPr>
              <a:buFont typeface="Arial" panose="020B0604020202020204" pitchFamily="34" charset="0"/>
              <a:buChar char="•"/>
            </a:pPr>
            <a:r>
              <a:rPr lang="en-GB" sz="1100" b="0" i="0">
                <a:effectLst/>
                <a:latin typeface="Söhne"/>
              </a:rPr>
              <a:t>Employing a scatter plot, I illustrate the correlation between different variables.</a:t>
            </a:r>
          </a:p>
          <a:p>
            <a:pPr>
              <a:buFont typeface="Arial" panose="020B0604020202020204" pitchFamily="34" charset="0"/>
              <a:buChar char="•"/>
            </a:pPr>
            <a:r>
              <a:rPr lang="en-GB" sz="1100" b="0" i="0">
                <a:effectLst/>
                <a:latin typeface="Söhne"/>
              </a:rPr>
              <a:t>Utilizing a bar chart, I depict the success rates for each orbit.</a:t>
            </a:r>
          </a:p>
          <a:p>
            <a:pPr>
              <a:buFont typeface="Arial" panose="020B0604020202020204" pitchFamily="34" charset="0"/>
              <a:buChar char="•"/>
            </a:pPr>
            <a:r>
              <a:rPr lang="en-GB" sz="1100" b="0" i="0">
                <a:effectLst/>
                <a:latin typeface="Söhne"/>
              </a:rPr>
              <a:t>Through a line chart, I track the annual success rates.</a:t>
            </a:r>
          </a:p>
          <a:p>
            <a:pPr>
              <a:buFont typeface="Arial" panose="020B0604020202020204" pitchFamily="34" charset="0"/>
              <a:buChar char="•"/>
            </a:pPr>
            <a:endParaRPr lang="en-GB" sz="1100" b="0" i="0">
              <a:effectLst/>
              <a:latin typeface="Söhne"/>
            </a:endParaRPr>
          </a:p>
          <a:p>
            <a:pPr marL="0" indent="0">
              <a:buNone/>
            </a:pPr>
            <a:r>
              <a:rPr lang="en-GB" sz="1100" b="0" i="0">
                <a:effectLst/>
                <a:latin typeface="Söhne"/>
              </a:rPr>
              <a:t>In addition to visualization, I employ SQL queries to extract insightful information:</a:t>
            </a:r>
          </a:p>
          <a:p>
            <a:pPr>
              <a:buFont typeface="Arial" panose="020B0604020202020204" pitchFamily="34" charset="0"/>
              <a:buChar char="•"/>
            </a:pPr>
            <a:r>
              <a:rPr lang="en-GB" sz="1100" b="0" i="0">
                <a:effectLst/>
                <a:latin typeface="Söhne"/>
              </a:rPr>
              <a:t>I retrieve the total payload mass carried by NASA's Commercial Resupply Services (CRS).</a:t>
            </a:r>
          </a:p>
          <a:p>
            <a:pPr>
              <a:buFont typeface="Arial" panose="020B0604020202020204" pitchFamily="34" charset="0"/>
              <a:buChar char="•"/>
            </a:pPr>
            <a:r>
              <a:rPr lang="en-GB" sz="1100" b="0" i="0">
                <a:effectLst/>
                <a:latin typeface="Söhne"/>
              </a:rPr>
              <a:t>Analyzing booster version F9 v1.1, I determine the average payload mass it carries.</a:t>
            </a:r>
          </a:p>
          <a:p>
            <a:pPr>
              <a:buFont typeface="Arial" panose="020B0604020202020204" pitchFamily="34" charset="0"/>
              <a:buChar char="•"/>
            </a:pPr>
            <a:r>
              <a:rPr lang="en-GB" sz="1100" b="0" i="0">
                <a:effectLst/>
                <a:latin typeface="Söhne"/>
              </a:rPr>
              <a:t>I identify the date of the first successful landing.</a:t>
            </a:r>
          </a:p>
          <a:p>
            <a:pPr>
              <a:buFont typeface="Arial" panose="020B0604020202020204" pitchFamily="34" charset="0"/>
              <a:buChar char="•"/>
            </a:pPr>
            <a:r>
              <a:rPr lang="en-GB" sz="1100" b="0" i="0">
                <a:effectLst/>
                <a:latin typeface="Söhne"/>
              </a:rPr>
              <a:t>By analyzing mission outcomes, I ascertain the total number of successful and failed missions.</a:t>
            </a:r>
          </a:p>
          <a:p>
            <a:pPr>
              <a:buFont typeface="Arial" panose="020B0604020202020204" pitchFamily="34" charset="0"/>
              <a:buChar char="•"/>
            </a:pPr>
            <a:r>
              <a:rPr lang="en-GB" sz="1100" b="0" i="0">
                <a:effectLst/>
                <a:latin typeface="Söhne"/>
              </a:rPr>
              <a:t>Lastly, I identify the booster versions that have transported the maximum payload mass.</a:t>
            </a:r>
          </a:p>
          <a:p>
            <a:endParaRPr lang="en-GB" sz="1100"/>
          </a:p>
        </p:txBody>
      </p:sp>
      <p:pic>
        <p:nvPicPr>
          <p:cNvPr id="5" name="Picture 4" descr="Graph">
            <a:extLst>
              <a:ext uri="{FF2B5EF4-FFF2-40B4-BE49-F238E27FC236}">
                <a16:creationId xmlns:a16="http://schemas.microsoft.com/office/drawing/2014/main" id="{9056F2C8-1497-36E1-5411-3166A97DB29A}"/>
              </a:ext>
            </a:extLst>
          </p:cNvPr>
          <p:cNvPicPr>
            <a:picLocks noChangeAspect="1"/>
          </p:cNvPicPr>
          <p:nvPr/>
        </p:nvPicPr>
        <p:blipFill rotWithShape="1">
          <a:blip r:embed="rId2"/>
          <a:srcRect l="21943" r="33208"/>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4322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32702-4B71-5A4D-A9FD-09B8F170DBDB}"/>
              </a:ext>
            </a:extLst>
          </p:cNvPr>
          <p:cNvSpPr>
            <a:spLocks noGrp="1"/>
          </p:cNvSpPr>
          <p:nvPr>
            <p:ph type="title"/>
          </p:nvPr>
        </p:nvSpPr>
        <p:spPr>
          <a:xfrm>
            <a:off x="1006900" y="1188637"/>
            <a:ext cx="3141430" cy="4480726"/>
          </a:xfrm>
        </p:spPr>
        <p:txBody>
          <a:bodyPr>
            <a:normAutofit/>
          </a:bodyPr>
          <a:lstStyle/>
          <a:p>
            <a:pPr algn="r"/>
            <a:r>
              <a:rPr lang="en-GB" sz="4100" b="0" i="0">
                <a:effectLst/>
                <a:latin typeface="Source Sans Pro" panose="020B0503030403020204" pitchFamily="34" charset="0"/>
              </a:rPr>
              <a:t>predictive analysis methodology</a:t>
            </a:r>
            <a:endParaRPr lang="en-GB" sz="4100"/>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62D16A-3882-5AB2-FFAB-12B9C38452CE}"/>
              </a:ext>
            </a:extLst>
          </p:cNvPr>
          <p:cNvSpPr>
            <a:spLocks noGrp="1"/>
          </p:cNvSpPr>
          <p:nvPr>
            <p:ph idx="1"/>
          </p:nvPr>
        </p:nvSpPr>
        <p:spPr>
          <a:xfrm>
            <a:off x="5138928" y="1338729"/>
            <a:ext cx="4795584" cy="4180542"/>
          </a:xfrm>
        </p:spPr>
        <p:txBody>
          <a:bodyPr anchor="ctr">
            <a:normAutofit/>
          </a:bodyPr>
          <a:lstStyle/>
          <a:p>
            <a:r>
              <a:rPr lang="en-GB" sz="2200" b="0" i="0">
                <a:effectLst/>
                <a:latin typeface="Söhne"/>
              </a:rPr>
              <a:t>After acquiring the data, I standardize it to ensure uniformity. Subsequently, I partition the data into training and testing sets. I proceed to evaluate various models including KNN, SVM, Decision Tree, Logistics Regression, etc., leveraging Grid Search by passing parameters lists. Upon evaluation, I determine that the decision tree model outperforms others, exhibiting superior accuracy.</a:t>
            </a:r>
            <a:endParaRPr lang="en-GB" sz="2200"/>
          </a:p>
        </p:txBody>
      </p:sp>
    </p:spTree>
    <p:extLst>
      <p:ext uri="{BB962C8B-B14F-4D97-AF65-F5344CB8AC3E}">
        <p14:creationId xmlns:p14="http://schemas.microsoft.com/office/powerpoint/2010/main" val="1378249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3DB2812-18AE-EAFB-5437-D3C11DE1C173}"/>
              </a:ext>
            </a:extLst>
          </p:cNvPr>
          <p:cNvPicPr>
            <a:picLocks noGrp="1" noChangeAspect="1"/>
          </p:cNvPicPr>
          <p:nvPr>
            <p:ph idx="1"/>
          </p:nvPr>
        </p:nvPicPr>
        <p:blipFill>
          <a:blip r:embed="rId2"/>
          <a:stretch>
            <a:fillRect/>
          </a:stretch>
        </p:blipFill>
        <p:spPr>
          <a:xfrm>
            <a:off x="4038600" y="960438"/>
            <a:ext cx="3565525" cy="2695575"/>
          </a:xfrm>
        </p:spPr>
      </p:pic>
      <p:pic>
        <p:nvPicPr>
          <p:cNvPr id="7" name="Picture 6">
            <a:extLst>
              <a:ext uri="{FF2B5EF4-FFF2-40B4-BE49-F238E27FC236}">
                <a16:creationId xmlns:a16="http://schemas.microsoft.com/office/drawing/2014/main" id="{56BE1C6A-E32D-C406-E6C9-9E75822796D2}"/>
              </a:ext>
            </a:extLst>
          </p:cNvPr>
          <p:cNvPicPr>
            <a:picLocks noChangeAspect="1"/>
          </p:cNvPicPr>
          <p:nvPr/>
        </p:nvPicPr>
        <p:blipFill>
          <a:blip r:embed="rId3"/>
          <a:stretch>
            <a:fillRect/>
          </a:stretch>
        </p:blipFill>
        <p:spPr>
          <a:xfrm>
            <a:off x="4038600" y="3716338"/>
            <a:ext cx="3565525" cy="2173288"/>
          </a:xfrm>
          <a:prstGeom prst="rect">
            <a:avLst/>
          </a:prstGeom>
        </p:spPr>
      </p:pic>
      <p:pic>
        <p:nvPicPr>
          <p:cNvPr id="9" name="Picture 8">
            <a:extLst>
              <a:ext uri="{FF2B5EF4-FFF2-40B4-BE49-F238E27FC236}">
                <a16:creationId xmlns:a16="http://schemas.microsoft.com/office/drawing/2014/main" id="{99ABE833-CDBC-8AFE-9505-CA261B458ECB}"/>
              </a:ext>
            </a:extLst>
          </p:cNvPr>
          <p:cNvPicPr>
            <a:picLocks noChangeAspect="1"/>
          </p:cNvPicPr>
          <p:nvPr/>
        </p:nvPicPr>
        <p:blipFill>
          <a:blip r:embed="rId4"/>
          <a:stretch>
            <a:fillRect/>
          </a:stretch>
        </p:blipFill>
        <p:spPr>
          <a:xfrm>
            <a:off x="7664450" y="960438"/>
            <a:ext cx="3560763" cy="2813050"/>
          </a:xfrm>
          <a:prstGeom prst="rect">
            <a:avLst/>
          </a:prstGeom>
        </p:spPr>
      </p:pic>
      <p:pic>
        <p:nvPicPr>
          <p:cNvPr id="11" name="Picture 10">
            <a:extLst>
              <a:ext uri="{FF2B5EF4-FFF2-40B4-BE49-F238E27FC236}">
                <a16:creationId xmlns:a16="http://schemas.microsoft.com/office/drawing/2014/main" id="{DB7FB161-9270-8C6B-F899-B64F45623154}"/>
              </a:ext>
            </a:extLst>
          </p:cNvPr>
          <p:cNvPicPr>
            <a:picLocks noChangeAspect="1"/>
          </p:cNvPicPr>
          <p:nvPr/>
        </p:nvPicPr>
        <p:blipFill>
          <a:blip r:embed="rId5"/>
          <a:stretch>
            <a:fillRect/>
          </a:stretch>
        </p:blipFill>
        <p:spPr>
          <a:xfrm>
            <a:off x="7664450" y="3833813"/>
            <a:ext cx="3560763" cy="2055813"/>
          </a:xfrm>
          <a:prstGeom prst="rect">
            <a:avLst/>
          </a:prstGeom>
        </p:spPr>
      </p:pic>
      <p:sp>
        <p:nvSpPr>
          <p:cNvPr id="2" name="Title 1">
            <a:extLst>
              <a:ext uri="{FF2B5EF4-FFF2-40B4-BE49-F238E27FC236}">
                <a16:creationId xmlns:a16="http://schemas.microsoft.com/office/drawing/2014/main" id="{3BF4D8C6-C366-72CA-03C8-F16AD8F86BE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0" i="0" kern="1200">
                <a:solidFill>
                  <a:srgbClr val="FFFFFF"/>
                </a:solidFill>
                <a:effectLst/>
                <a:latin typeface="+mj-lt"/>
                <a:ea typeface="+mj-ea"/>
                <a:cs typeface="+mj-cs"/>
              </a:rPr>
              <a:t>EDA with visualization results </a:t>
            </a:r>
            <a:endParaRPr lang="en-US" sz="2600" kern="1200">
              <a:solidFill>
                <a:srgbClr val="FFFFFF"/>
              </a:solidFill>
              <a:latin typeface="+mj-lt"/>
              <a:ea typeface="+mj-ea"/>
              <a:cs typeface="+mj-cs"/>
            </a:endParaRPr>
          </a:p>
        </p:txBody>
      </p:sp>
    </p:spTree>
    <p:extLst>
      <p:ext uri="{BB962C8B-B14F-4D97-AF65-F5344CB8AC3E}">
        <p14:creationId xmlns:p14="http://schemas.microsoft.com/office/powerpoint/2010/main" val="1422372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7F125-3C94-B9C0-58F9-1A4CD07E8F9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33FAB59-9CD0-06A0-0F44-D1E1B8D7C9D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8CFA3F5-8A42-3A6B-13CA-3ACD67BA2FBD}"/>
              </a:ext>
            </a:extLst>
          </p:cNvPr>
          <p:cNvPicPr>
            <a:picLocks noChangeAspect="1"/>
          </p:cNvPicPr>
          <p:nvPr/>
        </p:nvPicPr>
        <p:blipFill>
          <a:blip r:embed="rId2"/>
          <a:stretch>
            <a:fillRect/>
          </a:stretch>
        </p:blipFill>
        <p:spPr>
          <a:xfrm>
            <a:off x="0" y="44884"/>
            <a:ext cx="4635272" cy="3299438"/>
          </a:xfrm>
          <a:prstGeom prst="rect">
            <a:avLst/>
          </a:prstGeom>
        </p:spPr>
      </p:pic>
      <p:pic>
        <p:nvPicPr>
          <p:cNvPr id="7" name="Picture 6">
            <a:extLst>
              <a:ext uri="{FF2B5EF4-FFF2-40B4-BE49-F238E27FC236}">
                <a16:creationId xmlns:a16="http://schemas.microsoft.com/office/drawing/2014/main" id="{9BDC479F-DA38-61BB-6147-CA12CB95C870}"/>
              </a:ext>
            </a:extLst>
          </p:cNvPr>
          <p:cNvPicPr>
            <a:picLocks noChangeAspect="1"/>
          </p:cNvPicPr>
          <p:nvPr/>
        </p:nvPicPr>
        <p:blipFill>
          <a:blip r:embed="rId3"/>
          <a:stretch>
            <a:fillRect/>
          </a:stretch>
        </p:blipFill>
        <p:spPr>
          <a:xfrm>
            <a:off x="8380993" y="3489607"/>
            <a:ext cx="3801142" cy="3150387"/>
          </a:xfrm>
          <a:prstGeom prst="rect">
            <a:avLst/>
          </a:prstGeom>
        </p:spPr>
      </p:pic>
      <p:pic>
        <p:nvPicPr>
          <p:cNvPr id="9" name="Picture 8">
            <a:extLst>
              <a:ext uri="{FF2B5EF4-FFF2-40B4-BE49-F238E27FC236}">
                <a16:creationId xmlns:a16="http://schemas.microsoft.com/office/drawing/2014/main" id="{EF064754-D9E7-6DE7-7C8B-6D3B828923D5}"/>
              </a:ext>
            </a:extLst>
          </p:cNvPr>
          <p:cNvPicPr>
            <a:picLocks noChangeAspect="1"/>
          </p:cNvPicPr>
          <p:nvPr/>
        </p:nvPicPr>
        <p:blipFill>
          <a:blip r:embed="rId4"/>
          <a:stretch>
            <a:fillRect/>
          </a:stretch>
        </p:blipFill>
        <p:spPr>
          <a:xfrm>
            <a:off x="8483569" y="201952"/>
            <a:ext cx="3708431" cy="2784058"/>
          </a:xfrm>
          <a:prstGeom prst="rect">
            <a:avLst/>
          </a:prstGeom>
        </p:spPr>
      </p:pic>
      <p:pic>
        <p:nvPicPr>
          <p:cNvPr id="11" name="Picture 10">
            <a:extLst>
              <a:ext uri="{FF2B5EF4-FFF2-40B4-BE49-F238E27FC236}">
                <a16:creationId xmlns:a16="http://schemas.microsoft.com/office/drawing/2014/main" id="{4B93E638-4234-509A-6911-FEEE198B68F4}"/>
              </a:ext>
            </a:extLst>
          </p:cNvPr>
          <p:cNvPicPr>
            <a:picLocks noChangeAspect="1"/>
          </p:cNvPicPr>
          <p:nvPr/>
        </p:nvPicPr>
        <p:blipFill>
          <a:blip r:embed="rId5"/>
          <a:stretch>
            <a:fillRect/>
          </a:stretch>
        </p:blipFill>
        <p:spPr>
          <a:xfrm>
            <a:off x="0" y="3513678"/>
            <a:ext cx="4191857" cy="3299438"/>
          </a:xfrm>
          <a:prstGeom prst="rect">
            <a:avLst/>
          </a:prstGeom>
        </p:spPr>
      </p:pic>
      <p:pic>
        <p:nvPicPr>
          <p:cNvPr id="13" name="Picture 12">
            <a:extLst>
              <a:ext uri="{FF2B5EF4-FFF2-40B4-BE49-F238E27FC236}">
                <a16:creationId xmlns:a16="http://schemas.microsoft.com/office/drawing/2014/main" id="{7D7038FF-00D8-242E-193F-6EDACAD9DA30}"/>
              </a:ext>
            </a:extLst>
          </p:cNvPr>
          <p:cNvPicPr>
            <a:picLocks noChangeAspect="1"/>
          </p:cNvPicPr>
          <p:nvPr/>
        </p:nvPicPr>
        <p:blipFill>
          <a:blip r:embed="rId6"/>
          <a:stretch>
            <a:fillRect/>
          </a:stretch>
        </p:blipFill>
        <p:spPr>
          <a:xfrm>
            <a:off x="3828222" y="3359322"/>
            <a:ext cx="4866497" cy="3410959"/>
          </a:xfrm>
          <a:prstGeom prst="rect">
            <a:avLst/>
          </a:prstGeom>
        </p:spPr>
      </p:pic>
      <p:pic>
        <p:nvPicPr>
          <p:cNvPr id="15" name="Picture 14">
            <a:extLst>
              <a:ext uri="{FF2B5EF4-FFF2-40B4-BE49-F238E27FC236}">
                <a16:creationId xmlns:a16="http://schemas.microsoft.com/office/drawing/2014/main" id="{66D51003-6A56-F5A6-7DA1-BE6576B7E52B}"/>
              </a:ext>
            </a:extLst>
          </p:cNvPr>
          <p:cNvPicPr>
            <a:picLocks noChangeAspect="1"/>
          </p:cNvPicPr>
          <p:nvPr/>
        </p:nvPicPr>
        <p:blipFill>
          <a:blip r:embed="rId7"/>
          <a:stretch>
            <a:fillRect/>
          </a:stretch>
        </p:blipFill>
        <p:spPr>
          <a:xfrm>
            <a:off x="4212429" y="216952"/>
            <a:ext cx="4482290" cy="3063485"/>
          </a:xfrm>
          <a:prstGeom prst="rect">
            <a:avLst/>
          </a:prstGeom>
        </p:spPr>
      </p:pic>
    </p:spTree>
    <p:extLst>
      <p:ext uri="{BB962C8B-B14F-4D97-AF65-F5344CB8AC3E}">
        <p14:creationId xmlns:p14="http://schemas.microsoft.com/office/powerpoint/2010/main" val="344789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0A9D1-C6F2-47AF-8899-13438ACC0689}"/>
              </a:ext>
            </a:extLst>
          </p:cNvPr>
          <p:cNvSpPr>
            <a:spLocks noGrp="1"/>
          </p:cNvSpPr>
          <p:nvPr>
            <p:ph type="title"/>
          </p:nvPr>
        </p:nvSpPr>
        <p:spPr>
          <a:xfrm>
            <a:off x="761803" y="350196"/>
            <a:ext cx="4646904" cy="1624520"/>
          </a:xfrm>
        </p:spPr>
        <p:txBody>
          <a:bodyPr anchor="ctr">
            <a:normAutofit/>
          </a:bodyPr>
          <a:lstStyle/>
          <a:p>
            <a:r>
              <a:rPr lang="en-GB" sz="4000">
                <a:latin typeface="Source Sans Pro" panose="020B0503030403020204" pitchFamily="34" charset="0"/>
              </a:rPr>
              <a:t>EDA with SQL</a:t>
            </a:r>
          </a:p>
        </p:txBody>
      </p:sp>
      <p:sp>
        <p:nvSpPr>
          <p:cNvPr id="3" name="Content Placeholder 2">
            <a:extLst>
              <a:ext uri="{FF2B5EF4-FFF2-40B4-BE49-F238E27FC236}">
                <a16:creationId xmlns:a16="http://schemas.microsoft.com/office/drawing/2014/main" id="{1A6F27F3-3804-3E5C-1034-AAC54B35666D}"/>
              </a:ext>
            </a:extLst>
          </p:cNvPr>
          <p:cNvSpPr>
            <a:spLocks noGrp="1"/>
          </p:cNvSpPr>
          <p:nvPr>
            <p:ph idx="1"/>
          </p:nvPr>
        </p:nvSpPr>
        <p:spPr>
          <a:xfrm>
            <a:off x="761802" y="2743200"/>
            <a:ext cx="4646905" cy="3613149"/>
          </a:xfrm>
        </p:spPr>
        <p:txBody>
          <a:bodyPr anchor="ctr">
            <a:normAutofit/>
          </a:bodyPr>
          <a:lstStyle/>
          <a:p>
            <a:pPr>
              <a:buFont typeface="Arial" panose="020B0604020202020204" pitchFamily="34" charset="0"/>
              <a:buChar char="•"/>
            </a:pPr>
            <a:r>
              <a:rPr lang="en-GB" sz="2000" b="0" i="0">
                <a:effectLst/>
                <a:latin typeface="-apple-system"/>
              </a:rPr>
              <a:t>I use SQL to get the total payload mass carried by NASA (CRS).</a:t>
            </a:r>
          </a:p>
          <a:p>
            <a:pPr>
              <a:buFont typeface="Arial" panose="020B0604020202020204" pitchFamily="34" charset="0"/>
              <a:buChar char="•"/>
            </a:pPr>
            <a:r>
              <a:rPr lang="en-GB" sz="2000" b="0" i="0">
                <a:effectLst/>
                <a:latin typeface="-apple-system"/>
              </a:rPr>
              <a:t>I also checked the average payload mass carried by booster version F9 v1.1.</a:t>
            </a:r>
          </a:p>
          <a:p>
            <a:pPr>
              <a:buFont typeface="Arial" panose="020B0604020202020204" pitchFamily="34" charset="0"/>
              <a:buChar char="•"/>
            </a:pPr>
            <a:r>
              <a:rPr lang="en-GB" sz="2000" b="0" i="0">
                <a:effectLst/>
                <a:latin typeface="-apple-system"/>
              </a:rPr>
              <a:t>I check the date of the first successful landing outcome.</a:t>
            </a:r>
          </a:p>
          <a:p>
            <a:pPr>
              <a:buFont typeface="Arial" panose="020B0604020202020204" pitchFamily="34" charset="0"/>
              <a:buChar char="•"/>
            </a:pPr>
            <a:r>
              <a:rPr lang="en-GB" sz="2000" b="0" i="0">
                <a:effectLst/>
                <a:latin typeface="-apple-system"/>
              </a:rPr>
              <a:t>I check the total number of successful and failed mission outcomes.</a:t>
            </a:r>
          </a:p>
          <a:p>
            <a:pPr>
              <a:buFont typeface="Arial" panose="020B0604020202020204" pitchFamily="34" charset="0"/>
              <a:buChar char="•"/>
            </a:pPr>
            <a:r>
              <a:rPr lang="en-GB" sz="2000" b="0" i="0">
                <a:effectLst/>
                <a:latin typeface="-apple-system"/>
              </a:rPr>
              <a:t>I display the booster versions which have carried maximum payload mass.</a:t>
            </a:r>
          </a:p>
          <a:p>
            <a:endParaRPr lang="en-GB" sz="2000"/>
          </a:p>
        </p:txBody>
      </p:sp>
      <p:pic>
        <p:nvPicPr>
          <p:cNvPr id="5" name="Picture 4" descr="Half-moon">
            <a:extLst>
              <a:ext uri="{FF2B5EF4-FFF2-40B4-BE49-F238E27FC236}">
                <a16:creationId xmlns:a16="http://schemas.microsoft.com/office/drawing/2014/main" id="{274E60D3-8F40-6059-2962-8ABD3C7C8C88}"/>
              </a:ext>
            </a:extLst>
          </p:cNvPr>
          <p:cNvPicPr>
            <a:picLocks noChangeAspect="1"/>
          </p:cNvPicPr>
          <p:nvPr/>
        </p:nvPicPr>
        <p:blipFill rotWithShape="1">
          <a:blip r:embed="rId2"/>
          <a:srcRect l="12682" r="26360" b="-1"/>
          <a:stretch/>
        </p:blipFill>
        <p:spPr>
          <a:xfrm>
            <a:off x="6096000" y="1"/>
            <a:ext cx="6102825" cy="6858000"/>
          </a:xfrm>
          <a:prstGeom prst="rect">
            <a:avLst/>
          </a:prstGeom>
        </p:spPr>
      </p:pic>
    </p:spTree>
    <p:extLst>
      <p:ext uri="{BB962C8B-B14F-4D97-AF65-F5344CB8AC3E}">
        <p14:creationId xmlns:p14="http://schemas.microsoft.com/office/powerpoint/2010/main" val="1774347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810</Words>
  <Application>Microsoft Office PowerPoint</Application>
  <PresentationFormat>Widescreen</PresentationFormat>
  <Paragraphs>49</Paragraphs>
  <Slides>13</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-apple-system</vt:lpstr>
      <vt:lpstr>Söhne</vt:lpstr>
      <vt:lpstr>Arial</vt:lpstr>
      <vt:lpstr>Calibri</vt:lpstr>
      <vt:lpstr>Calibri Light</vt:lpstr>
      <vt:lpstr>Source Sans Pro</vt:lpstr>
      <vt:lpstr>Office Theme</vt:lpstr>
      <vt:lpstr>IBM Data Science Project on SpaceX Dataset </vt:lpstr>
      <vt:lpstr>Executive Summary </vt:lpstr>
      <vt:lpstr>Introduction</vt:lpstr>
      <vt:lpstr>Data collection</vt:lpstr>
      <vt:lpstr>EDA and interactive visual analytics methodology</vt:lpstr>
      <vt:lpstr>predictive analysis methodology</vt:lpstr>
      <vt:lpstr>EDA with visualization results </vt:lpstr>
      <vt:lpstr>PowerPoint Presentation</vt:lpstr>
      <vt:lpstr>EDA with SQL</vt:lpstr>
      <vt:lpstr>Interactive map with Folium</vt:lpstr>
      <vt:lpstr>Plotly Dash</vt:lpstr>
      <vt:lpstr>Predictive analysis result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Project on SpaceX Dataset </dc:title>
  <dc:creator>Zijing He</dc:creator>
  <cp:lastModifiedBy>Zijing He</cp:lastModifiedBy>
  <cp:revision>1</cp:revision>
  <dcterms:created xsi:type="dcterms:W3CDTF">2024-02-22T14:42:18Z</dcterms:created>
  <dcterms:modified xsi:type="dcterms:W3CDTF">2024-02-22T15:30:23Z</dcterms:modified>
</cp:coreProperties>
</file>